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8" r:id="rId4"/>
    <p:sldId id="289" r:id="rId5"/>
    <p:sldId id="290" r:id="rId6"/>
    <p:sldId id="292" r:id="rId7"/>
    <p:sldId id="291" r:id="rId8"/>
    <p:sldId id="293" r:id="rId9"/>
    <p:sldId id="267" r:id="rId10"/>
    <p:sldId id="263" r:id="rId11"/>
    <p:sldId id="273" r:id="rId12"/>
    <p:sldId id="275" r:id="rId13"/>
    <p:sldId id="274" r:id="rId14"/>
    <p:sldId id="276" r:id="rId15"/>
    <p:sldId id="277" r:id="rId16"/>
    <p:sldId id="280" r:id="rId17"/>
    <p:sldId id="278" r:id="rId18"/>
    <p:sldId id="279" r:id="rId19"/>
    <p:sldId id="281" r:id="rId20"/>
    <p:sldId id="283" r:id="rId21"/>
    <p:sldId id="284" r:id="rId22"/>
    <p:sldId id="285" r:id="rId23"/>
    <p:sldId id="282" r:id="rId24"/>
    <p:sldId id="286" r:id="rId25"/>
    <p:sldId id="287" r:id="rId26"/>
    <p:sldId id="272" r:id="rId27"/>
    <p:sldId id="270" r:id="rId28"/>
    <p:sldId id="2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4" autoAdjust="0"/>
    <p:restoredTop sz="94660"/>
  </p:normalViewPr>
  <p:slideViewPr>
    <p:cSldViewPr snapToGrid="0">
      <p:cViewPr varScale="1">
        <p:scale>
          <a:sx n="86" d="100"/>
          <a:sy n="86" d="100"/>
        </p:scale>
        <p:origin x="67" y="31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95AF-97A7-499E-A516-0490974DEC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CA7A50-BDD4-4DEC-AF24-2D06EF9634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90B57D-6A01-425A-B669-A64BDDF9520A}"/>
              </a:ext>
            </a:extLst>
          </p:cNvPr>
          <p:cNvSpPr>
            <a:spLocks noGrp="1"/>
          </p:cNvSpPr>
          <p:nvPr>
            <p:ph type="dt" sz="half" idx="10"/>
          </p:nvPr>
        </p:nvSpPr>
        <p:spPr/>
        <p:txBody>
          <a:bodyPr/>
          <a:lstStyle/>
          <a:p>
            <a:fld id="{4109A3AE-CEB5-4D63-8C4E-0A0F41805711}" type="datetimeFigureOut">
              <a:rPr lang="en-US" smtClean="0"/>
              <a:t>2/1/2019</a:t>
            </a:fld>
            <a:endParaRPr lang="en-US"/>
          </a:p>
        </p:txBody>
      </p:sp>
      <p:sp>
        <p:nvSpPr>
          <p:cNvPr id="5" name="Footer Placeholder 4">
            <a:extLst>
              <a:ext uri="{FF2B5EF4-FFF2-40B4-BE49-F238E27FC236}">
                <a16:creationId xmlns:a16="http://schemas.microsoft.com/office/drawing/2014/main" id="{04F34A89-98DC-4476-A1B3-50C9DF9B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DAE2B-FBBF-49F8-AED0-707CF5B4F7F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1748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6E80-0230-4D48-A5F9-33175B861F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EC05D4-032C-43C7-AC9F-A2AE09D9BD3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E22D8-3C90-48A5-8C22-ABF006C346BF}"/>
              </a:ext>
            </a:extLst>
          </p:cNvPr>
          <p:cNvSpPr>
            <a:spLocks noGrp="1"/>
          </p:cNvSpPr>
          <p:nvPr>
            <p:ph type="dt" sz="half" idx="10"/>
          </p:nvPr>
        </p:nvSpPr>
        <p:spPr/>
        <p:txBody>
          <a:bodyPr/>
          <a:lstStyle/>
          <a:p>
            <a:fld id="{4109A3AE-CEB5-4D63-8C4E-0A0F41805711}" type="datetimeFigureOut">
              <a:rPr lang="en-US" smtClean="0"/>
              <a:t>2/1/2019</a:t>
            </a:fld>
            <a:endParaRPr lang="en-US"/>
          </a:p>
        </p:txBody>
      </p:sp>
      <p:sp>
        <p:nvSpPr>
          <p:cNvPr id="5" name="Footer Placeholder 4">
            <a:extLst>
              <a:ext uri="{FF2B5EF4-FFF2-40B4-BE49-F238E27FC236}">
                <a16:creationId xmlns:a16="http://schemas.microsoft.com/office/drawing/2014/main" id="{56031874-2C7E-4276-8156-8042FC0F4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F1EBC-52C6-4C74-8594-3A37AFAEF25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4022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2BFF9-E495-4ADA-B60C-E121BB4991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F3CE26-A656-4E12-9598-9806FE7F90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08407-CC74-474A-9CE6-7503595127BC}"/>
              </a:ext>
            </a:extLst>
          </p:cNvPr>
          <p:cNvSpPr>
            <a:spLocks noGrp="1"/>
          </p:cNvSpPr>
          <p:nvPr>
            <p:ph type="dt" sz="half" idx="10"/>
          </p:nvPr>
        </p:nvSpPr>
        <p:spPr/>
        <p:txBody>
          <a:bodyPr/>
          <a:lstStyle/>
          <a:p>
            <a:fld id="{4109A3AE-CEB5-4D63-8C4E-0A0F41805711}" type="datetimeFigureOut">
              <a:rPr lang="en-US" smtClean="0"/>
              <a:t>2/1/2019</a:t>
            </a:fld>
            <a:endParaRPr lang="en-US"/>
          </a:p>
        </p:txBody>
      </p:sp>
      <p:sp>
        <p:nvSpPr>
          <p:cNvPr id="5" name="Footer Placeholder 4">
            <a:extLst>
              <a:ext uri="{FF2B5EF4-FFF2-40B4-BE49-F238E27FC236}">
                <a16:creationId xmlns:a16="http://schemas.microsoft.com/office/drawing/2014/main" id="{CCA84AD7-4AE6-4D78-B91A-B74B081FD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573C-80A4-4D2C-B5E4-F3DB5D48980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35877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1964-129B-4BBF-B495-30653B48D2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D9178-F6C3-473F-9353-88B69CA3F5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D15A-8EA0-4F1C-9B7B-844343E1B74E}"/>
              </a:ext>
            </a:extLst>
          </p:cNvPr>
          <p:cNvSpPr>
            <a:spLocks noGrp="1"/>
          </p:cNvSpPr>
          <p:nvPr>
            <p:ph type="dt" sz="half" idx="10"/>
          </p:nvPr>
        </p:nvSpPr>
        <p:spPr/>
        <p:txBody>
          <a:bodyPr/>
          <a:lstStyle/>
          <a:p>
            <a:fld id="{4109A3AE-CEB5-4D63-8C4E-0A0F41805711}" type="datetimeFigureOut">
              <a:rPr lang="en-US" smtClean="0"/>
              <a:t>2/1/2019</a:t>
            </a:fld>
            <a:endParaRPr lang="en-US"/>
          </a:p>
        </p:txBody>
      </p:sp>
      <p:sp>
        <p:nvSpPr>
          <p:cNvPr id="5" name="Footer Placeholder 4">
            <a:extLst>
              <a:ext uri="{FF2B5EF4-FFF2-40B4-BE49-F238E27FC236}">
                <a16:creationId xmlns:a16="http://schemas.microsoft.com/office/drawing/2014/main" id="{9624C655-C281-4753-B248-83B71904E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66998-C518-40F2-9381-7D5418A189C1}"/>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774827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3681-8E5E-474B-8449-9F3E2662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63463B-1DD6-4F57-873B-C329AB32AC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326802-EB5E-4421-82C9-20594D665913}"/>
              </a:ext>
            </a:extLst>
          </p:cNvPr>
          <p:cNvSpPr>
            <a:spLocks noGrp="1"/>
          </p:cNvSpPr>
          <p:nvPr>
            <p:ph type="dt" sz="half" idx="10"/>
          </p:nvPr>
        </p:nvSpPr>
        <p:spPr/>
        <p:txBody>
          <a:bodyPr/>
          <a:lstStyle/>
          <a:p>
            <a:fld id="{4109A3AE-CEB5-4D63-8C4E-0A0F41805711}" type="datetimeFigureOut">
              <a:rPr lang="en-US" smtClean="0"/>
              <a:t>2/1/2019</a:t>
            </a:fld>
            <a:endParaRPr lang="en-US"/>
          </a:p>
        </p:txBody>
      </p:sp>
      <p:sp>
        <p:nvSpPr>
          <p:cNvPr id="5" name="Footer Placeholder 4">
            <a:extLst>
              <a:ext uri="{FF2B5EF4-FFF2-40B4-BE49-F238E27FC236}">
                <a16:creationId xmlns:a16="http://schemas.microsoft.com/office/drawing/2014/main" id="{439F4EA7-DE69-4F26-8202-48DE86A69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0B134-BBA9-4F58-8847-384050FB9E8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8581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45F7-FF79-4A29-B9C9-A01853D39F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015A6E-AB44-421A-8DE9-E68F900629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60644D-AF50-47DC-B92F-D691F24BD08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57F61-C114-4AB2-A6CF-738C432BD8A4}"/>
              </a:ext>
            </a:extLst>
          </p:cNvPr>
          <p:cNvSpPr>
            <a:spLocks noGrp="1"/>
          </p:cNvSpPr>
          <p:nvPr>
            <p:ph type="dt" sz="half" idx="10"/>
          </p:nvPr>
        </p:nvSpPr>
        <p:spPr/>
        <p:txBody>
          <a:bodyPr/>
          <a:lstStyle/>
          <a:p>
            <a:fld id="{4109A3AE-CEB5-4D63-8C4E-0A0F41805711}" type="datetimeFigureOut">
              <a:rPr lang="en-US" smtClean="0"/>
              <a:t>2/1/2019</a:t>
            </a:fld>
            <a:endParaRPr lang="en-US"/>
          </a:p>
        </p:txBody>
      </p:sp>
      <p:sp>
        <p:nvSpPr>
          <p:cNvPr id="6" name="Footer Placeholder 5">
            <a:extLst>
              <a:ext uri="{FF2B5EF4-FFF2-40B4-BE49-F238E27FC236}">
                <a16:creationId xmlns:a16="http://schemas.microsoft.com/office/drawing/2014/main" id="{742E2F9E-13F1-4599-B696-4E1298263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D0EAA-E102-4DBA-9534-05BBB8C8C82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044179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3912-DFDC-434E-870A-16BEF9BC5C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ED805E-4735-4B69-8D81-4ED562165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62E0208-3A8A-481E-81E6-352BBF8422C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E6BBFA-4B5E-4EB1-B8F2-D76088FFA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3540AF-84C7-4839-8A35-A82249423D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F7F165-7E36-47B1-AF38-DB251AB6FF21}"/>
              </a:ext>
            </a:extLst>
          </p:cNvPr>
          <p:cNvSpPr>
            <a:spLocks noGrp="1"/>
          </p:cNvSpPr>
          <p:nvPr>
            <p:ph type="dt" sz="half" idx="10"/>
          </p:nvPr>
        </p:nvSpPr>
        <p:spPr/>
        <p:txBody>
          <a:bodyPr/>
          <a:lstStyle/>
          <a:p>
            <a:fld id="{4109A3AE-CEB5-4D63-8C4E-0A0F41805711}" type="datetimeFigureOut">
              <a:rPr lang="en-US" smtClean="0"/>
              <a:t>2/1/2019</a:t>
            </a:fld>
            <a:endParaRPr lang="en-US"/>
          </a:p>
        </p:txBody>
      </p:sp>
      <p:sp>
        <p:nvSpPr>
          <p:cNvPr id="8" name="Footer Placeholder 7">
            <a:extLst>
              <a:ext uri="{FF2B5EF4-FFF2-40B4-BE49-F238E27FC236}">
                <a16:creationId xmlns:a16="http://schemas.microsoft.com/office/drawing/2014/main" id="{ECFC46E1-FDC2-4A90-925D-51C194B5C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495018-FA3A-484A-BB5F-1E177D516D8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416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C0D21-E241-4DFE-888B-9CD386874B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54FAEB-B499-4C46-A057-D823649278E7}"/>
              </a:ext>
            </a:extLst>
          </p:cNvPr>
          <p:cNvSpPr>
            <a:spLocks noGrp="1"/>
          </p:cNvSpPr>
          <p:nvPr>
            <p:ph type="dt" sz="half" idx="10"/>
          </p:nvPr>
        </p:nvSpPr>
        <p:spPr/>
        <p:txBody>
          <a:bodyPr/>
          <a:lstStyle/>
          <a:p>
            <a:fld id="{4109A3AE-CEB5-4D63-8C4E-0A0F41805711}" type="datetimeFigureOut">
              <a:rPr lang="en-US" smtClean="0"/>
              <a:t>2/1/2019</a:t>
            </a:fld>
            <a:endParaRPr lang="en-US"/>
          </a:p>
        </p:txBody>
      </p:sp>
      <p:sp>
        <p:nvSpPr>
          <p:cNvPr id="4" name="Footer Placeholder 3">
            <a:extLst>
              <a:ext uri="{FF2B5EF4-FFF2-40B4-BE49-F238E27FC236}">
                <a16:creationId xmlns:a16="http://schemas.microsoft.com/office/drawing/2014/main" id="{AE8200FE-854B-4DCB-9DC8-26C067E92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9D4B7F-CEC2-4CCA-9CD0-C7A9740654C6}"/>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72088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B8E4B-E8A4-446B-BBD2-4C200933B553}"/>
              </a:ext>
            </a:extLst>
          </p:cNvPr>
          <p:cNvSpPr>
            <a:spLocks noGrp="1"/>
          </p:cNvSpPr>
          <p:nvPr>
            <p:ph type="dt" sz="half" idx="10"/>
          </p:nvPr>
        </p:nvSpPr>
        <p:spPr/>
        <p:txBody>
          <a:bodyPr/>
          <a:lstStyle/>
          <a:p>
            <a:fld id="{4109A3AE-CEB5-4D63-8C4E-0A0F41805711}" type="datetimeFigureOut">
              <a:rPr lang="en-US" smtClean="0"/>
              <a:t>2/1/2019</a:t>
            </a:fld>
            <a:endParaRPr lang="en-US"/>
          </a:p>
        </p:txBody>
      </p:sp>
      <p:sp>
        <p:nvSpPr>
          <p:cNvPr id="3" name="Footer Placeholder 2">
            <a:extLst>
              <a:ext uri="{FF2B5EF4-FFF2-40B4-BE49-F238E27FC236}">
                <a16:creationId xmlns:a16="http://schemas.microsoft.com/office/drawing/2014/main" id="{7AA2D251-4BBB-4611-982A-25D9F2FF1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6C922C-ED8B-47F2-9558-44C3B3E1875D}"/>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08089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AD0C-3AD2-4ECE-89F7-5777B6BF0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8CDC6F-FF7F-4D2E-99E3-A6BEC9D50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CDC96F-6154-4149-8340-85BED3325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685885-A8AE-4B7F-9E25-8F2468B6E81D}"/>
              </a:ext>
            </a:extLst>
          </p:cNvPr>
          <p:cNvSpPr>
            <a:spLocks noGrp="1"/>
          </p:cNvSpPr>
          <p:nvPr>
            <p:ph type="dt" sz="half" idx="10"/>
          </p:nvPr>
        </p:nvSpPr>
        <p:spPr/>
        <p:txBody>
          <a:bodyPr/>
          <a:lstStyle/>
          <a:p>
            <a:fld id="{4109A3AE-CEB5-4D63-8C4E-0A0F41805711}" type="datetimeFigureOut">
              <a:rPr lang="en-US" smtClean="0"/>
              <a:t>2/1/2019</a:t>
            </a:fld>
            <a:endParaRPr lang="en-US"/>
          </a:p>
        </p:txBody>
      </p:sp>
      <p:sp>
        <p:nvSpPr>
          <p:cNvPr id="6" name="Footer Placeholder 5">
            <a:extLst>
              <a:ext uri="{FF2B5EF4-FFF2-40B4-BE49-F238E27FC236}">
                <a16:creationId xmlns:a16="http://schemas.microsoft.com/office/drawing/2014/main" id="{9E02A5BA-AC19-4934-8ED6-A41DE306C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EA19E-D768-4FAD-A61E-C87288249A0E}"/>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409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670D-2C5A-4A5A-8B68-3DFE87FF2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BDE5C0-1B84-4DAA-8BB3-71CDC26F7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2A8562-9280-48D0-920C-09F181A56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FA73D5-E3F4-4673-83ED-BE884F233A4A}"/>
              </a:ext>
            </a:extLst>
          </p:cNvPr>
          <p:cNvSpPr>
            <a:spLocks noGrp="1"/>
          </p:cNvSpPr>
          <p:nvPr>
            <p:ph type="dt" sz="half" idx="10"/>
          </p:nvPr>
        </p:nvSpPr>
        <p:spPr/>
        <p:txBody>
          <a:bodyPr/>
          <a:lstStyle/>
          <a:p>
            <a:fld id="{4109A3AE-CEB5-4D63-8C4E-0A0F41805711}" type="datetimeFigureOut">
              <a:rPr lang="en-US" smtClean="0"/>
              <a:t>2/1/2019</a:t>
            </a:fld>
            <a:endParaRPr lang="en-US"/>
          </a:p>
        </p:txBody>
      </p:sp>
      <p:sp>
        <p:nvSpPr>
          <p:cNvPr id="6" name="Footer Placeholder 5">
            <a:extLst>
              <a:ext uri="{FF2B5EF4-FFF2-40B4-BE49-F238E27FC236}">
                <a16:creationId xmlns:a16="http://schemas.microsoft.com/office/drawing/2014/main" id="{EB3136A3-18EE-4695-8D1A-B17B3E81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DFA49-917C-476A-9350-4CC642148BB8}"/>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553010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B301A-3BCD-4B51-85AE-60DA59309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FC0852-6711-42B8-B2D5-DB0FD0100B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6DF6-9265-4ACB-95D8-C2B368E656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9A3AE-CEB5-4D63-8C4E-0A0F41805711}" type="datetimeFigureOut">
              <a:rPr lang="en-US" smtClean="0"/>
              <a:t>2/1/2019</a:t>
            </a:fld>
            <a:endParaRPr lang="en-US"/>
          </a:p>
        </p:txBody>
      </p:sp>
      <p:sp>
        <p:nvSpPr>
          <p:cNvPr id="5" name="Footer Placeholder 4">
            <a:extLst>
              <a:ext uri="{FF2B5EF4-FFF2-40B4-BE49-F238E27FC236}">
                <a16:creationId xmlns:a16="http://schemas.microsoft.com/office/drawing/2014/main" id="{8B5C077E-EC26-4869-BAD9-AE69516BF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8DDDA6-DFD4-4AAE-8A35-ABCFC7FE1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EAAD2-D12F-40A1-A8E8-3986E88A261F}" type="slidenum">
              <a:rPr lang="en-US" smtClean="0"/>
              <a:t>‹#›</a:t>
            </a:fld>
            <a:endParaRPr lang="en-US"/>
          </a:p>
        </p:txBody>
      </p:sp>
    </p:spTree>
    <p:extLst>
      <p:ext uri="{BB962C8B-B14F-4D97-AF65-F5344CB8AC3E}">
        <p14:creationId xmlns:p14="http://schemas.microsoft.com/office/powerpoint/2010/main" val="2266388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planet.com/products/satellite-imagery/files/1610.06_Spec%20Sheet_Combined_Imagery_Product_Letter_ENGv1.pdf"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F6DF-5674-4CF0-8560-B74D60B3FE8B}"/>
              </a:ext>
            </a:extLst>
          </p:cNvPr>
          <p:cNvSpPr>
            <a:spLocks noGrp="1"/>
          </p:cNvSpPr>
          <p:nvPr>
            <p:ph type="ctrTitle"/>
          </p:nvPr>
        </p:nvSpPr>
        <p:spPr/>
        <p:txBody>
          <a:bodyPr>
            <a:normAutofit/>
          </a:bodyPr>
          <a:lstStyle/>
          <a:p>
            <a:r>
              <a:rPr lang="en-US" dirty="0"/>
              <a:t>Land cover map</a:t>
            </a:r>
            <a:br>
              <a:rPr lang="en-US" dirty="0"/>
            </a:br>
            <a:r>
              <a:rPr lang="en-US" sz="3600" dirty="0"/>
              <a:t>center pivot trials</a:t>
            </a:r>
            <a:br>
              <a:rPr lang="en-US" sz="3600" dirty="0"/>
            </a:br>
            <a:r>
              <a:rPr lang="en-US" sz="3600" dirty="0"/>
              <a:t>planet labs imagery</a:t>
            </a:r>
            <a:endParaRPr lang="en-US" dirty="0"/>
          </a:p>
        </p:txBody>
      </p:sp>
      <p:sp>
        <p:nvSpPr>
          <p:cNvPr id="3" name="Subtitle 2">
            <a:extLst>
              <a:ext uri="{FF2B5EF4-FFF2-40B4-BE49-F238E27FC236}">
                <a16:creationId xmlns:a16="http://schemas.microsoft.com/office/drawing/2014/main" id="{3C52D33D-F581-479E-A890-CEE3F50D28C0}"/>
              </a:ext>
            </a:extLst>
          </p:cNvPr>
          <p:cNvSpPr>
            <a:spLocks noGrp="1"/>
          </p:cNvSpPr>
          <p:nvPr>
            <p:ph type="subTitle" idx="1"/>
          </p:nvPr>
        </p:nvSpPr>
        <p:spPr/>
        <p:txBody>
          <a:bodyPr/>
          <a:lstStyle/>
          <a:p>
            <a:r>
              <a:rPr lang="en-US" dirty="0"/>
              <a:t>Jan 31, 2018</a:t>
            </a:r>
          </a:p>
        </p:txBody>
      </p:sp>
    </p:spTree>
    <p:extLst>
      <p:ext uri="{BB962C8B-B14F-4D97-AF65-F5344CB8AC3E}">
        <p14:creationId xmlns:p14="http://schemas.microsoft.com/office/powerpoint/2010/main" val="3453570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F96F7D-6FE2-49A9-879E-6688B54DF401}"/>
              </a:ext>
            </a:extLst>
          </p:cNvPr>
          <p:cNvSpPr txBox="1"/>
          <p:nvPr/>
        </p:nvSpPr>
        <p:spPr>
          <a:xfrm>
            <a:off x="-1" y="76359"/>
            <a:ext cx="8113059" cy="3693319"/>
          </a:xfrm>
          <a:prstGeom prst="rect">
            <a:avLst/>
          </a:prstGeom>
          <a:noFill/>
        </p:spPr>
        <p:txBody>
          <a:bodyPr wrap="square" rtlCol="0">
            <a:spAutoFit/>
          </a:bodyPr>
          <a:lstStyle/>
          <a:p>
            <a:r>
              <a:rPr lang="en-US" dirty="0"/>
              <a:t>Center Pivot Edge detection </a:t>
            </a:r>
          </a:p>
          <a:p>
            <a:r>
              <a:rPr lang="en-US" dirty="0"/>
              <a:t>Set up accuracy assessment/method tuning</a:t>
            </a:r>
          </a:p>
          <a:p>
            <a:endParaRPr lang="en-US" dirty="0"/>
          </a:p>
          <a:p>
            <a:pPr marL="342900" indent="-342900">
              <a:buAutoNum type="arabicPeriod"/>
            </a:pPr>
            <a:r>
              <a:rPr lang="en-US" dirty="0"/>
              <a:t>Randomly select 10 center pivot locations in 2014</a:t>
            </a:r>
          </a:p>
          <a:p>
            <a:pPr marL="342900" indent="-342900">
              <a:buAutoNum type="arabicPeriod"/>
            </a:pPr>
            <a:r>
              <a:rPr lang="en-US" dirty="0"/>
              <a:t>Take 2km radius circle around the randomly selected center pivot</a:t>
            </a:r>
          </a:p>
          <a:p>
            <a:pPr marL="342900" indent="-342900">
              <a:buAutoNum type="arabicPeriod"/>
            </a:pPr>
            <a:r>
              <a:rPr lang="en-US" dirty="0"/>
              <a:t>Do </a:t>
            </a:r>
            <a:r>
              <a:rPr lang="en-US" dirty="0" err="1"/>
              <a:t>reduceToVector</a:t>
            </a:r>
            <a:r>
              <a:rPr lang="en-US" dirty="0"/>
              <a:t> (computationally intensive!)</a:t>
            </a:r>
          </a:p>
          <a:p>
            <a:pPr marL="342900" indent="-342900">
              <a:buAutoNum type="arabicPeriod"/>
            </a:pPr>
            <a:r>
              <a:rPr lang="en-US" dirty="0"/>
              <a:t>Check overlap/nonoverlap of centroids with reported 2014 center pivot depending on:</a:t>
            </a:r>
          </a:p>
          <a:p>
            <a:pPr marL="800100" lvl="1" indent="-342900">
              <a:buAutoNum type="arabicPeriod"/>
            </a:pPr>
            <a:r>
              <a:rPr lang="en-US" dirty="0"/>
              <a:t>Kernel size(s)</a:t>
            </a:r>
          </a:p>
          <a:p>
            <a:pPr marL="800100" lvl="1" indent="-342900">
              <a:buAutoNum type="arabicPeriod"/>
            </a:pPr>
            <a:r>
              <a:rPr lang="en-US" dirty="0"/>
              <a:t>Landsat 8 day vs 32 day</a:t>
            </a:r>
          </a:p>
          <a:p>
            <a:pPr marL="800100" lvl="1" indent="-342900">
              <a:buAutoNum type="arabicPeriod"/>
            </a:pPr>
            <a:r>
              <a:rPr lang="en-US" dirty="0"/>
              <a:t>Date of Landsat image</a:t>
            </a:r>
          </a:p>
          <a:p>
            <a:pPr marL="800100" lvl="1" indent="-342900">
              <a:buAutoNum type="arabicPeriod"/>
            </a:pPr>
            <a:r>
              <a:rPr lang="en-US" dirty="0"/>
              <a:t>Landsat image edge cleaning method</a:t>
            </a:r>
          </a:p>
          <a:p>
            <a:pPr marL="800100" lvl="1" indent="-342900">
              <a:buAutoNum type="arabicPeriod"/>
            </a:pPr>
            <a:r>
              <a:rPr lang="en-US" dirty="0"/>
              <a:t>Location in Brazil</a:t>
            </a:r>
          </a:p>
        </p:txBody>
      </p:sp>
      <p:grpSp>
        <p:nvGrpSpPr>
          <p:cNvPr id="5" name="Group 4">
            <a:extLst>
              <a:ext uri="{FF2B5EF4-FFF2-40B4-BE49-F238E27FC236}">
                <a16:creationId xmlns:a16="http://schemas.microsoft.com/office/drawing/2014/main" id="{E34E5D15-8EA3-49F5-95CC-BEDB07A13943}"/>
              </a:ext>
            </a:extLst>
          </p:cNvPr>
          <p:cNvGrpSpPr/>
          <p:nvPr/>
        </p:nvGrpSpPr>
        <p:grpSpPr>
          <a:xfrm>
            <a:off x="8418696" y="317540"/>
            <a:ext cx="3645243" cy="3719385"/>
            <a:chOff x="8179637" y="332481"/>
            <a:chExt cx="3645243" cy="3719385"/>
          </a:xfrm>
        </p:grpSpPr>
        <p:pic>
          <p:nvPicPr>
            <p:cNvPr id="2" name="Picture 1">
              <a:extLst>
                <a:ext uri="{FF2B5EF4-FFF2-40B4-BE49-F238E27FC236}">
                  <a16:creationId xmlns:a16="http://schemas.microsoft.com/office/drawing/2014/main" id="{0D4FCB35-E735-4B3D-8B6E-F3C26EBD7EFB}"/>
                </a:ext>
              </a:extLst>
            </p:cNvPr>
            <p:cNvPicPr>
              <a:picLocks noChangeAspect="1"/>
            </p:cNvPicPr>
            <p:nvPr/>
          </p:nvPicPr>
          <p:blipFill rotWithShape="1">
            <a:blip r:embed="rId2"/>
            <a:srcRect l="31824" t="24144" r="38277" b="21622"/>
            <a:stretch/>
          </p:blipFill>
          <p:spPr>
            <a:xfrm>
              <a:off x="8179637" y="332481"/>
              <a:ext cx="3645243" cy="3719385"/>
            </a:xfrm>
            <a:prstGeom prst="rect">
              <a:avLst/>
            </a:prstGeom>
          </p:spPr>
        </p:pic>
        <p:sp>
          <p:nvSpPr>
            <p:cNvPr id="4" name="TextBox 3">
              <a:extLst>
                <a:ext uri="{FF2B5EF4-FFF2-40B4-BE49-F238E27FC236}">
                  <a16:creationId xmlns:a16="http://schemas.microsoft.com/office/drawing/2014/main" id="{340147B5-D867-44C6-B50D-053D7D14EC4A}"/>
                </a:ext>
              </a:extLst>
            </p:cNvPr>
            <p:cNvSpPr txBox="1"/>
            <p:nvPr/>
          </p:nvSpPr>
          <p:spPr>
            <a:xfrm>
              <a:off x="8179637" y="332481"/>
              <a:ext cx="2717988" cy="369332"/>
            </a:xfrm>
            <a:prstGeom prst="rect">
              <a:avLst/>
            </a:prstGeom>
            <a:noFill/>
          </p:spPr>
          <p:txBody>
            <a:bodyPr wrap="none" rtlCol="0">
              <a:spAutoFit/>
            </a:bodyPr>
            <a:lstStyle/>
            <a:p>
              <a:r>
                <a:rPr lang="en-US" dirty="0"/>
                <a:t>2014 reported center pivot</a:t>
              </a:r>
            </a:p>
          </p:txBody>
        </p:sp>
      </p:grpSp>
      <p:sp>
        <p:nvSpPr>
          <p:cNvPr id="6" name="Rectangle 5"/>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Tree>
    <p:extLst>
      <p:ext uri="{BB962C8B-B14F-4D97-AF65-F5344CB8AC3E}">
        <p14:creationId xmlns:p14="http://schemas.microsoft.com/office/powerpoint/2010/main" val="9702788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D4E7C-A915-404B-8E47-40F9D45D16A4}"/>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3" name="Rectangle 2">
            <a:extLst>
              <a:ext uri="{FF2B5EF4-FFF2-40B4-BE49-F238E27FC236}">
                <a16:creationId xmlns:a16="http://schemas.microsoft.com/office/drawing/2014/main" id="{6AB17187-77CB-49A6-9EE7-E113FAC9D903}"/>
              </a:ext>
            </a:extLst>
          </p:cNvPr>
          <p:cNvSpPr/>
          <p:nvPr/>
        </p:nvSpPr>
        <p:spPr>
          <a:xfrm>
            <a:off x="86134" y="135568"/>
            <a:ext cx="11988102" cy="2800767"/>
          </a:xfrm>
          <a:prstGeom prst="rect">
            <a:avLst/>
          </a:prstGeom>
        </p:spPr>
        <p:txBody>
          <a:bodyPr wrap="square">
            <a:spAutoFit/>
          </a:bodyPr>
          <a:lstStyle/>
          <a:p>
            <a:r>
              <a:rPr lang="en-US" sz="1600" dirty="0" err="1"/>
              <a:t>reduceToVectors</a:t>
            </a:r>
            <a:r>
              <a:rPr lang="en-US" sz="1600" dirty="0"/>
              <a:t>() and scaling notes</a:t>
            </a:r>
          </a:p>
          <a:p>
            <a:endParaRPr lang="en-US" sz="1600" dirty="0"/>
          </a:p>
          <a:p>
            <a:pPr marL="285750" indent="-285750">
              <a:buFont typeface="Arial" panose="020B0604020202020204" pitchFamily="34" charset="0"/>
              <a:buChar char="•"/>
            </a:pPr>
            <a:r>
              <a:rPr lang="en-US" sz="1600" dirty="0"/>
              <a:t>The number of detected CP depends on the scale used during </a:t>
            </a:r>
            <a:r>
              <a:rPr lang="en-US" sz="1600" dirty="0" err="1"/>
              <a:t>reduceToVectors</a:t>
            </a:r>
            <a:r>
              <a:rPr lang="en-US" sz="1600" dirty="0"/>
              <a:t>()</a:t>
            </a:r>
          </a:p>
          <a:p>
            <a:pPr marL="285750" indent="-285750">
              <a:buFont typeface="Arial" panose="020B0604020202020204" pitchFamily="34" charset="0"/>
              <a:buChar char="•"/>
            </a:pPr>
            <a:r>
              <a:rPr lang="en-US" sz="1600" dirty="0"/>
              <a:t>The ability to ‘see’ the red detected image pixels also depends on the scale; did </a:t>
            </a:r>
            <a:r>
              <a:rPr lang="en-US" sz="1600" dirty="0" err="1"/>
              <a:t>reproject</a:t>
            </a:r>
            <a:r>
              <a:rPr lang="en-US" sz="1600" dirty="0"/>
              <a:t>() to 500m to see dots that didn’t appear at 30m</a:t>
            </a:r>
          </a:p>
          <a:p>
            <a:pPr marL="285750" indent="-285750">
              <a:buFont typeface="Arial" panose="020B0604020202020204" pitchFamily="34" charset="0"/>
              <a:buChar char="•"/>
            </a:pPr>
            <a:r>
              <a:rPr lang="en-US" sz="1600" dirty="0"/>
              <a:t>For the same center pivot image, when add area of detected center pivot at 30m scale, get area of zero; at 500m scale, get area of 1km2. why? </a:t>
            </a:r>
          </a:p>
          <a:p>
            <a:pPr marL="285750" indent="-285750">
              <a:buFont typeface="Arial" panose="020B0604020202020204" pitchFamily="34" charset="0"/>
              <a:buChar char="•"/>
            </a:pPr>
            <a:r>
              <a:rPr lang="en-US" sz="1600" dirty="0"/>
              <a:t>NOTE that because I’m using a temporal composite, the </a:t>
            </a:r>
            <a:r>
              <a:rPr lang="en-US" sz="1600" dirty="0" err="1"/>
              <a:t>image.projection</a:t>
            </a:r>
            <a:r>
              <a:rPr lang="en-US" sz="1600" dirty="0"/>
              <a:t>().</a:t>
            </a:r>
            <a:r>
              <a:rPr lang="en-US" sz="1600" dirty="0" err="1"/>
              <a:t>nominalScale</a:t>
            </a:r>
            <a:r>
              <a:rPr lang="en-US" sz="1600" dirty="0"/>
              <a:t>() is 110 km/pixel!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Why do the result of </a:t>
            </a:r>
            <a:r>
              <a:rPr lang="en-US" sz="1600" dirty="0" err="1"/>
              <a:t>reduceToVectors</a:t>
            </a:r>
            <a:r>
              <a:rPr lang="en-US" sz="1600" dirty="0"/>
              <a:t>() and </a:t>
            </a:r>
            <a:r>
              <a:rPr lang="en-US" sz="1600" dirty="0" err="1"/>
              <a:t>reduceRegion</a:t>
            </a:r>
            <a:r>
              <a:rPr lang="en-US" sz="1600" dirty="0"/>
              <a:t>() change based on the scale used?</a:t>
            </a:r>
          </a:p>
          <a:p>
            <a:pPr marL="285750" indent="-285750">
              <a:buFont typeface="Arial" panose="020B0604020202020204" pitchFamily="34" charset="0"/>
              <a:buChar char="•"/>
            </a:pPr>
            <a:r>
              <a:rPr lang="en-US" sz="1600" dirty="0"/>
              <a:t>Why do the red dots disappear from </a:t>
            </a:r>
            <a:r>
              <a:rPr lang="en-US" sz="1600" dirty="0" err="1"/>
              <a:t>Map.addLayer</a:t>
            </a:r>
            <a:r>
              <a:rPr lang="en-US" sz="1600" dirty="0"/>
              <a:t>() at low scales (i.e. at 493m, it disappears but at 495m it’s still there). Similarly, at 494m the </a:t>
            </a:r>
            <a:r>
              <a:rPr lang="en-US" sz="1600" dirty="0" err="1"/>
              <a:t>reduceregion</a:t>
            </a:r>
            <a:r>
              <a:rPr lang="en-US" sz="1600" dirty="0"/>
              <a:t>() area is zero; at 495m it’s about 1km2</a:t>
            </a:r>
          </a:p>
        </p:txBody>
      </p:sp>
      <p:pic>
        <p:nvPicPr>
          <p:cNvPr id="4" name="Picture 3">
            <a:extLst>
              <a:ext uri="{FF2B5EF4-FFF2-40B4-BE49-F238E27FC236}">
                <a16:creationId xmlns:a16="http://schemas.microsoft.com/office/drawing/2014/main" id="{1CE9BC74-808B-4A3B-B491-975E62DF4CA2}"/>
              </a:ext>
            </a:extLst>
          </p:cNvPr>
          <p:cNvPicPr>
            <a:picLocks noChangeAspect="1"/>
          </p:cNvPicPr>
          <p:nvPr/>
        </p:nvPicPr>
        <p:blipFill rotWithShape="1">
          <a:blip r:embed="rId2"/>
          <a:srcRect l="33314" t="59535" r="29797" b="9767"/>
          <a:stretch/>
        </p:blipFill>
        <p:spPr>
          <a:xfrm>
            <a:off x="1190845" y="3211032"/>
            <a:ext cx="4497573" cy="2105247"/>
          </a:xfrm>
          <a:prstGeom prst="rect">
            <a:avLst/>
          </a:prstGeom>
        </p:spPr>
      </p:pic>
      <p:sp>
        <p:nvSpPr>
          <p:cNvPr id="5" name="Rectangle 4">
            <a:extLst>
              <a:ext uri="{FF2B5EF4-FFF2-40B4-BE49-F238E27FC236}">
                <a16:creationId xmlns:a16="http://schemas.microsoft.com/office/drawing/2014/main" id="{60D1828F-19A7-4A9E-9D5A-7007257792FE}"/>
              </a:ext>
            </a:extLst>
          </p:cNvPr>
          <p:cNvSpPr/>
          <p:nvPr/>
        </p:nvSpPr>
        <p:spPr>
          <a:xfrm>
            <a:off x="6750573" y="3477130"/>
            <a:ext cx="5323663" cy="1384995"/>
          </a:xfrm>
          <a:prstGeom prst="rect">
            <a:avLst/>
          </a:prstGeom>
        </p:spPr>
        <p:txBody>
          <a:bodyPr wrap="square">
            <a:spAutoFit/>
          </a:bodyPr>
          <a:lstStyle/>
          <a:p>
            <a:r>
              <a:rPr lang="en-US" sz="1400" dirty="0"/>
              <a:t>Blue = detected CP pixels, </a:t>
            </a:r>
            <a:r>
              <a:rPr lang="en-US" sz="1400" dirty="0" err="1"/>
              <a:t>reprojected</a:t>
            </a:r>
            <a:r>
              <a:rPr lang="en-US" sz="1400" dirty="0"/>
              <a:t> to 500m scale</a:t>
            </a:r>
          </a:p>
          <a:p>
            <a:r>
              <a:rPr lang="en-US" sz="1400" dirty="0"/>
              <a:t>Red = ‘original’ detected CP pixels (not </a:t>
            </a:r>
            <a:r>
              <a:rPr lang="en-US" sz="1400" dirty="0" err="1"/>
              <a:t>reprojected</a:t>
            </a:r>
            <a:r>
              <a:rPr lang="en-US" sz="1400" dirty="0"/>
              <a:t>)</a:t>
            </a:r>
          </a:p>
          <a:p>
            <a:r>
              <a:rPr lang="en-US" sz="1400" dirty="0" err="1"/>
              <a:t>Cirlce</a:t>
            </a:r>
            <a:r>
              <a:rPr lang="en-US" sz="1400" dirty="0"/>
              <a:t>: = 2km buffer around randomly chosen reported CP. </a:t>
            </a:r>
          </a:p>
          <a:p>
            <a:endParaRPr lang="en-US" sz="1400" dirty="0"/>
          </a:p>
          <a:p>
            <a:r>
              <a:rPr lang="en-US" sz="1400" dirty="0"/>
              <a:t>Similarly, no CPs were ‘detected’ at 30m </a:t>
            </a:r>
            <a:r>
              <a:rPr lang="en-US" sz="1400" dirty="0" err="1"/>
              <a:t>reduceToVectors</a:t>
            </a:r>
            <a:r>
              <a:rPr lang="en-US" sz="1400" dirty="0"/>
              <a:t>, but four were detected at 500m </a:t>
            </a:r>
            <a:r>
              <a:rPr lang="en-US" sz="1400" dirty="0" err="1"/>
              <a:t>reduceToVectors</a:t>
            </a:r>
            <a:endParaRPr lang="en-US" sz="1400" dirty="0"/>
          </a:p>
        </p:txBody>
      </p:sp>
    </p:spTree>
    <p:extLst>
      <p:ext uri="{BB962C8B-B14F-4D97-AF65-F5344CB8AC3E}">
        <p14:creationId xmlns:p14="http://schemas.microsoft.com/office/powerpoint/2010/main" val="3914231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2461BF-5314-423B-B37B-4D84AEC0829E}"/>
              </a:ext>
            </a:extLst>
          </p:cNvPr>
          <p:cNvSpPr/>
          <p:nvPr/>
        </p:nvSpPr>
        <p:spPr>
          <a:xfrm>
            <a:off x="0" y="0"/>
            <a:ext cx="3553409" cy="369332"/>
          </a:xfrm>
          <a:prstGeom prst="rect">
            <a:avLst/>
          </a:prstGeom>
        </p:spPr>
        <p:txBody>
          <a:bodyPr wrap="none">
            <a:spAutoFit/>
          </a:bodyPr>
          <a:lstStyle/>
          <a:p>
            <a:r>
              <a:rPr lang="en-US" dirty="0" err="1"/>
              <a:t>reduceToVectors</a:t>
            </a:r>
            <a:r>
              <a:rPr lang="en-US" dirty="0"/>
              <a:t>() and scaling notes</a:t>
            </a:r>
          </a:p>
        </p:txBody>
      </p:sp>
      <p:sp>
        <p:nvSpPr>
          <p:cNvPr id="3" name="Rectangle 2">
            <a:extLst>
              <a:ext uri="{FF2B5EF4-FFF2-40B4-BE49-F238E27FC236}">
                <a16:creationId xmlns:a16="http://schemas.microsoft.com/office/drawing/2014/main" id="{FFA860C9-974D-48EF-8BCA-64446E5B9706}"/>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grpSp>
        <p:nvGrpSpPr>
          <p:cNvPr id="16" name="Group 15">
            <a:extLst>
              <a:ext uri="{FF2B5EF4-FFF2-40B4-BE49-F238E27FC236}">
                <a16:creationId xmlns:a16="http://schemas.microsoft.com/office/drawing/2014/main" id="{54C0FC97-5894-4FD3-9524-096D5D65F0C5}"/>
              </a:ext>
            </a:extLst>
          </p:cNvPr>
          <p:cNvGrpSpPr/>
          <p:nvPr/>
        </p:nvGrpSpPr>
        <p:grpSpPr>
          <a:xfrm>
            <a:off x="7935844" y="4512930"/>
            <a:ext cx="3951403" cy="2163063"/>
            <a:chOff x="5780426" y="1694607"/>
            <a:chExt cx="3951403" cy="2163063"/>
          </a:xfrm>
        </p:grpSpPr>
        <p:sp>
          <p:nvSpPr>
            <p:cNvPr id="6" name="Rectangle 5">
              <a:extLst>
                <a:ext uri="{FF2B5EF4-FFF2-40B4-BE49-F238E27FC236}">
                  <a16:creationId xmlns:a16="http://schemas.microsoft.com/office/drawing/2014/main" id="{A3EE57F6-7878-4153-9BA7-01D73DC8C5DE}"/>
                </a:ext>
              </a:extLst>
            </p:cNvPr>
            <p:cNvSpPr/>
            <p:nvPr/>
          </p:nvSpPr>
          <p:spPr>
            <a:xfrm>
              <a:off x="5780426" y="1694607"/>
              <a:ext cx="3951403" cy="523220"/>
            </a:xfrm>
            <a:prstGeom prst="rect">
              <a:avLst/>
            </a:prstGeom>
          </p:spPr>
          <p:txBody>
            <a:bodyPr wrap="none">
              <a:spAutoFit/>
            </a:bodyPr>
            <a:lstStyle/>
            <a:p>
              <a:r>
                <a:rPr lang="en-US" sz="1400" dirty="0" err="1"/>
                <a:t>reduceToVectors</a:t>
              </a:r>
              <a:r>
                <a:rPr lang="en-US" sz="1400" dirty="0"/>
                <a:t>() and reprojection() scale = 1000m</a:t>
              </a:r>
            </a:p>
            <a:p>
              <a:r>
                <a:rPr lang="en-US" sz="1400" dirty="0"/>
                <a:t>Center pivot detected in test area: 1</a:t>
              </a:r>
            </a:p>
          </p:txBody>
        </p:sp>
        <p:pic>
          <p:nvPicPr>
            <p:cNvPr id="8" name="Picture 7">
              <a:extLst>
                <a:ext uri="{FF2B5EF4-FFF2-40B4-BE49-F238E27FC236}">
                  <a16:creationId xmlns:a16="http://schemas.microsoft.com/office/drawing/2014/main" id="{07D95214-0197-48AC-B7C3-AEBCEEEEFC4C}"/>
                </a:ext>
              </a:extLst>
            </p:cNvPr>
            <p:cNvPicPr>
              <a:picLocks noChangeAspect="1"/>
            </p:cNvPicPr>
            <p:nvPr/>
          </p:nvPicPr>
          <p:blipFill rotWithShape="1">
            <a:blip r:embed="rId2"/>
            <a:srcRect l="41429" t="50000" r="31071" b="22381"/>
            <a:stretch/>
          </p:blipFill>
          <p:spPr>
            <a:xfrm>
              <a:off x="6019800" y="2268302"/>
              <a:ext cx="2813366" cy="1589368"/>
            </a:xfrm>
            <a:prstGeom prst="rect">
              <a:avLst/>
            </a:prstGeom>
          </p:spPr>
        </p:pic>
      </p:grpSp>
      <p:grpSp>
        <p:nvGrpSpPr>
          <p:cNvPr id="15" name="Group 14">
            <a:extLst>
              <a:ext uri="{FF2B5EF4-FFF2-40B4-BE49-F238E27FC236}">
                <a16:creationId xmlns:a16="http://schemas.microsoft.com/office/drawing/2014/main" id="{D26B5378-2EB5-4F73-A8DC-DFA9ACDA6603}"/>
              </a:ext>
            </a:extLst>
          </p:cNvPr>
          <p:cNvGrpSpPr/>
          <p:nvPr/>
        </p:nvGrpSpPr>
        <p:grpSpPr>
          <a:xfrm>
            <a:off x="3861296" y="2406725"/>
            <a:ext cx="3860031" cy="2078127"/>
            <a:chOff x="-1" y="1621971"/>
            <a:chExt cx="3860031" cy="2078127"/>
          </a:xfrm>
        </p:grpSpPr>
        <p:sp>
          <p:nvSpPr>
            <p:cNvPr id="4" name="Rectangle 3">
              <a:extLst>
                <a:ext uri="{FF2B5EF4-FFF2-40B4-BE49-F238E27FC236}">
                  <a16:creationId xmlns:a16="http://schemas.microsoft.com/office/drawing/2014/main" id="{BF77C3C0-7F39-4EA8-A40F-184EF91BFB2E}"/>
                </a:ext>
              </a:extLst>
            </p:cNvPr>
            <p:cNvSpPr/>
            <p:nvPr/>
          </p:nvSpPr>
          <p:spPr>
            <a:xfrm>
              <a:off x="-1" y="1621971"/>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4</a:t>
              </a:r>
            </a:p>
          </p:txBody>
        </p:sp>
        <p:pic>
          <p:nvPicPr>
            <p:cNvPr id="9" name="Picture 8">
              <a:extLst>
                <a:ext uri="{FF2B5EF4-FFF2-40B4-BE49-F238E27FC236}">
                  <a16:creationId xmlns:a16="http://schemas.microsoft.com/office/drawing/2014/main" id="{00676694-1AF2-4AC7-B6CE-7F50373E30D1}"/>
                </a:ext>
              </a:extLst>
            </p:cNvPr>
            <p:cNvPicPr>
              <a:picLocks noChangeAspect="1"/>
            </p:cNvPicPr>
            <p:nvPr/>
          </p:nvPicPr>
          <p:blipFill rotWithShape="1">
            <a:blip r:embed="rId3"/>
            <a:srcRect l="39643" t="52857" r="33929" b="19524"/>
            <a:stretch/>
          </p:blipFill>
          <p:spPr>
            <a:xfrm>
              <a:off x="250918" y="2082298"/>
              <a:ext cx="2752120" cy="1617800"/>
            </a:xfrm>
            <a:prstGeom prst="rect">
              <a:avLst/>
            </a:prstGeom>
          </p:spPr>
        </p:pic>
      </p:grpSp>
      <p:grpSp>
        <p:nvGrpSpPr>
          <p:cNvPr id="17" name="Group 16">
            <a:extLst>
              <a:ext uri="{FF2B5EF4-FFF2-40B4-BE49-F238E27FC236}">
                <a16:creationId xmlns:a16="http://schemas.microsoft.com/office/drawing/2014/main" id="{33D7E3D9-D5DB-462A-AD93-8F5C5EEFF665}"/>
              </a:ext>
            </a:extLst>
          </p:cNvPr>
          <p:cNvGrpSpPr/>
          <p:nvPr/>
        </p:nvGrpSpPr>
        <p:grpSpPr>
          <a:xfrm>
            <a:off x="1265" y="369332"/>
            <a:ext cx="3860031" cy="1829119"/>
            <a:chOff x="195942" y="4394145"/>
            <a:chExt cx="3860031" cy="1829119"/>
          </a:xfrm>
        </p:grpSpPr>
        <p:pic>
          <p:nvPicPr>
            <p:cNvPr id="10" name="Picture 9">
              <a:extLst>
                <a:ext uri="{FF2B5EF4-FFF2-40B4-BE49-F238E27FC236}">
                  <a16:creationId xmlns:a16="http://schemas.microsoft.com/office/drawing/2014/main" id="{D332F0C2-DB0F-43D7-8D7C-242807C8CD8B}"/>
                </a:ext>
              </a:extLst>
            </p:cNvPr>
            <p:cNvPicPr>
              <a:picLocks noChangeAspect="1"/>
            </p:cNvPicPr>
            <p:nvPr/>
          </p:nvPicPr>
          <p:blipFill rotWithShape="1">
            <a:blip r:embed="rId4"/>
            <a:srcRect l="41429" t="56190" r="32857" b="20001"/>
            <a:stretch/>
          </p:blipFill>
          <p:spPr>
            <a:xfrm>
              <a:off x="342863" y="4917365"/>
              <a:ext cx="2507326" cy="1305899"/>
            </a:xfrm>
            <a:prstGeom prst="rect">
              <a:avLst/>
            </a:prstGeom>
          </p:spPr>
        </p:pic>
        <p:sp>
          <p:nvSpPr>
            <p:cNvPr id="11" name="Rectangle 10">
              <a:extLst>
                <a:ext uri="{FF2B5EF4-FFF2-40B4-BE49-F238E27FC236}">
                  <a16:creationId xmlns:a16="http://schemas.microsoft.com/office/drawing/2014/main" id="{30C103D9-9C01-425E-979E-6C16679D0152}"/>
                </a:ext>
              </a:extLst>
            </p:cNvPr>
            <p:cNvSpPr/>
            <p:nvPr/>
          </p:nvSpPr>
          <p:spPr>
            <a:xfrm>
              <a:off x="195942" y="4394145"/>
              <a:ext cx="3860031" cy="523220"/>
            </a:xfrm>
            <a:prstGeom prst="rect">
              <a:avLst/>
            </a:prstGeom>
          </p:spPr>
          <p:txBody>
            <a:bodyPr wrap="none">
              <a:spAutoFit/>
            </a:bodyPr>
            <a:lstStyle/>
            <a:p>
              <a:r>
                <a:rPr lang="en-US" sz="1400" dirty="0" err="1"/>
                <a:t>reduceToVectors</a:t>
              </a:r>
              <a:r>
                <a:rPr lang="en-US" sz="1400" dirty="0"/>
                <a:t>() and reprojection() scale = 300m</a:t>
              </a:r>
            </a:p>
            <a:p>
              <a:r>
                <a:rPr lang="en-US" sz="1400" dirty="0"/>
                <a:t>Center pivot detected in test area: 0</a:t>
              </a:r>
            </a:p>
          </p:txBody>
        </p:sp>
      </p:grpSp>
      <p:grpSp>
        <p:nvGrpSpPr>
          <p:cNvPr id="18" name="Group 17">
            <a:extLst>
              <a:ext uri="{FF2B5EF4-FFF2-40B4-BE49-F238E27FC236}">
                <a16:creationId xmlns:a16="http://schemas.microsoft.com/office/drawing/2014/main" id="{400B18E3-317E-4D59-BBAE-B922E3E203AC}"/>
              </a:ext>
            </a:extLst>
          </p:cNvPr>
          <p:cNvGrpSpPr/>
          <p:nvPr/>
        </p:nvGrpSpPr>
        <p:grpSpPr>
          <a:xfrm>
            <a:off x="3837558" y="321785"/>
            <a:ext cx="4443524" cy="1813218"/>
            <a:chOff x="5871798" y="4394145"/>
            <a:chExt cx="4443524" cy="1813218"/>
          </a:xfrm>
        </p:grpSpPr>
        <p:pic>
          <p:nvPicPr>
            <p:cNvPr id="12" name="Picture 11">
              <a:extLst>
                <a:ext uri="{FF2B5EF4-FFF2-40B4-BE49-F238E27FC236}">
                  <a16:creationId xmlns:a16="http://schemas.microsoft.com/office/drawing/2014/main" id="{D588EE32-1354-4612-9F9F-10042DCCAE2C}"/>
                </a:ext>
              </a:extLst>
            </p:cNvPr>
            <p:cNvPicPr>
              <a:picLocks noChangeAspect="1"/>
            </p:cNvPicPr>
            <p:nvPr/>
          </p:nvPicPr>
          <p:blipFill rotWithShape="1">
            <a:blip r:embed="rId5"/>
            <a:srcRect l="41876" t="57619" r="30624" b="21111"/>
            <a:stretch/>
          </p:blipFill>
          <p:spPr>
            <a:xfrm>
              <a:off x="5985988" y="4917365"/>
              <a:ext cx="2965071" cy="1289998"/>
            </a:xfrm>
            <a:prstGeom prst="rect">
              <a:avLst/>
            </a:prstGeom>
          </p:spPr>
        </p:pic>
        <p:sp>
          <p:nvSpPr>
            <p:cNvPr id="13" name="Rectangle 12">
              <a:extLst>
                <a:ext uri="{FF2B5EF4-FFF2-40B4-BE49-F238E27FC236}">
                  <a16:creationId xmlns:a16="http://schemas.microsoft.com/office/drawing/2014/main" id="{81861847-20D0-4244-9EF7-ADF016E07917}"/>
                </a:ext>
              </a:extLst>
            </p:cNvPr>
            <p:cNvSpPr/>
            <p:nvPr/>
          </p:nvSpPr>
          <p:spPr>
            <a:xfrm>
              <a:off x="5871798" y="4394145"/>
              <a:ext cx="4443524" cy="523220"/>
            </a:xfrm>
            <a:prstGeom prst="rect">
              <a:avLst/>
            </a:prstGeom>
          </p:spPr>
          <p:txBody>
            <a:bodyPr wrap="none">
              <a:spAutoFit/>
            </a:bodyPr>
            <a:lstStyle/>
            <a:p>
              <a:r>
                <a:rPr lang="en-US" sz="1400" dirty="0" err="1"/>
                <a:t>reduceToVectors</a:t>
              </a:r>
              <a:r>
                <a:rPr lang="en-US" sz="1400" dirty="0"/>
                <a:t>() and reprojection() scale = 400m, 450m</a:t>
              </a:r>
            </a:p>
            <a:p>
              <a:r>
                <a:rPr lang="en-US" sz="1400" dirty="0"/>
                <a:t>Center pivot detected in test area: 1</a:t>
              </a:r>
            </a:p>
          </p:txBody>
        </p:sp>
      </p:grpSp>
      <p:grpSp>
        <p:nvGrpSpPr>
          <p:cNvPr id="20" name="Group 19">
            <a:extLst>
              <a:ext uri="{FF2B5EF4-FFF2-40B4-BE49-F238E27FC236}">
                <a16:creationId xmlns:a16="http://schemas.microsoft.com/office/drawing/2014/main" id="{0393CC11-DDE9-4451-AF4C-865C13639879}"/>
              </a:ext>
            </a:extLst>
          </p:cNvPr>
          <p:cNvGrpSpPr/>
          <p:nvPr/>
        </p:nvGrpSpPr>
        <p:grpSpPr>
          <a:xfrm>
            <a:off x="8019418" y="390453"/>
            <a:ext cx="4361771" cy="1787011"/>
            <a:chOff x="9548672" y="4222951"/>
            <a:chExt cx="4361771" cy="1787011"/>
          </a:xfrm>
        </p:grpSpPr>
        <p:pic>
          <p:nvPicPr>
            <p:cNvPr id="14" name="Picture 13">
              <a:extLst>
                <a:ext uri="{FF2B5EF4-FFF2-40B4-BE49-F238E27FC236}">
                  <a16:creationId xmlns:a16="http://schemas.microsoft.com/office/drawing/2014/main" id="{CE4118E1-8440-4491-9FED-A33353E1335C}"/>
                </a:ext>
              </a:extLst>
            </p:cNvPr>
            <p:cNvPicPr>
              <a:picLocks noChangeAspect="1"/>
            </p:cNvPicPr>
            <p:nvPr/>
          </p:nvPicPr>
          <p:blipFill rotWithShape="1">
            <a:blip r:embed="rId6"/>
            <a:srcRect l="43036" t="58095" r="34196" b="20635"/>
            <a:stretch/>
          </p:blipFill>
          <p:spPr>
            <a:xfrm>
              <a:off x="10330542" y="4746171"/>
              <a:ext cx="2404975" cy="1263791"/>
            </a:xfrm>
            <a:prstGeom prst="rect">
              <a:avLst/>
            </a:prstGeom>
          </p:spPr>
        </p:pic>
        <p:sp>
          <p:nvSpPr>
            <p:cNvPr id="19" name="Rectangle 18">
              <a:extLst>
                <a:ext uri="{FF2B5EF4-FFF2-40B4-BE49-F238E27FC236}">
                  <a16:creationId xmlns:a16="http://schemas.microsoft.com/office/drawing/2014/main" id="{9DC570DB-8737-4EA7-ACA5-CDD93C9364A6}"/>
                </a:ext>
              </a:extLst>
            </p:cNvPr>
            <p:cNvSpPr/>
            <p:nvPr/>
          </p:nvSpPr>
          <p:spPr>
            <a:xfrm>
              <a:off x="9548672" y="4222951"/>
              <a:ext cx="4361771" cy="523220"/>
            </a:xfrm>
            <a:prstGeom prst="rect">
              <a:avLst/>
            </a:prstGeom>
          </p:spPr>
          <p:txBody>
            <a:bodyPr wrap="none">
              <a:spAutoFit/>
            </a:bodyPr>
            <a:lstStyle/>
            <a:p>
              <a:r>
                <a:rPr lang="en-US" sz="1400" dirty="0" err="1"/>
                <a:t>reduceToVectors</a:t>
              </a:r>
              <a:r>
                <a:rPr lang="en-US" sz="1400" dirty="0"/>
                <a:t>() and reprojection() scale = 480m, 490m</a:t>
              </a:r>
            </a:p>
            <a:p>
              <a:r>
                <a:rPr lang="en-US" sz="1400" dirty="0"/>
                <a:t>Center pivot detected in test area: 0</a:t>
              </a:r>
            </a:p>
          </p:txBody>
        </p:sp>
      </p:grpSp>
      <p:grpSp>
        <p:nvGrpSpPr>
          <p:cNvPr id="26" name="Group 25">
            <a:extLst>
              <a:ext uri="{FF2B5EF4-FFF2-40B4-BE49-F238E27FC236}">
                <a16:creationId xmlns:a16="http://schemas.microsoft.com/office/drawing/2014/main" id="{CE750CA8-16E2-460A-B797-72A2DDAE60A3}"/>
              </a:ext>
            </a:extLst>
          </p:cNvPr>
          <p:cNvGrpSpPr/>
          <p:nvPr/>
        </p:nvGrpSpPr>
        <p:grpSpPr>
          <a:xfrm>
            <a:off x="-22473" y="2229151"/>
            <a:ext cx="3860031" cy="2147189"/>
            <a:chOff x="305953" y="3735482"/>
            <a:chExt cx="3860031" cy="2147189"/>
          </a:xfrm>
        </p:grpSpPr>
        <p:pic>
          <p:nvPicPr>
            <p:cNvPr id="21" name="Picture 20">
              <a:extLst>
                <a:ext uri="{FF2B5EF4-FFF2-40B4-BE49-F238E27FC236}">
                  <a16:creationId xmlns:a16="http://schemas.microsoft.com/office/drawing/2014/main" id="{D3195C85-328D-49B7-A9B9-95CE075CA0C1}"/>
                </a:ext>
              </a:extLst>
            </p:cNvPr>
            <p:cNvPicPr>
              <a:picLocks noChangeAspect="1"/>
            </p:cNvPicPr>
            <p:nvPr/>
          </p:nvPicPr>
          <p:blipFill rotWithShape="1">
            <a:blip r:embed="rId7"/>
            <a:srcRect l="41162" t="50000" r="31339" b="18730"/>
            <a:stretch/>
          </p:blipFill>
          <p:spPr>
            <a:xfrm>
              <a:off x="464849" y="4258702"/>
              <a:ext cx="2538997" cy="1623969"/>
            </a:xfrm>
            <a:prstGeom prst="rect">
              <a:avLst/>
            </a:prstGeom>
          </p:spPr>
        </p:pic>
        <p:sp>
          <p:nvSpPr>
            <p:cNvPr id="22" name="Rectangle 21">
              <a:extLst>
                <a:ext uri="{FF2B5EF4-FFF2-40B4-BE49-F238E27FC236}">
                  <a16:creationId xmlns:a16="http://schemas.microsoft.com/office/drawing/2014/main" id="{A54DB99B-873F-4B77-B052-60FB4F18990B}"/>
                </a:ext>
              </a:extLst>
            </p:cNvPr>
            <p:cNvSpPr/>
            <p:nvPr/>
          </p:nvSpPr>
          <p:spPr>
            <a:xfrm>
              <a:off x="305953" y="3735482"/>
              <a:ext cx="3860031" cy="523220"/>
            </a:xfrm>
            <a:prstGeom prst="rect">
              <a:avLst/>
            </a:prstGeom>
          </p:spPr>
          <p:txBody>
            <a:bodyPr wrap="none">
              <a:spAutoFit/>
            </a:bodyPr>
            <a:lstStyle/>
            <a:p>
              <a:r>
                <a:rPr lang="en-US" sz="1400" dirty="0" err="1"/>
                <a:t>reduceToVectors</a:t>
              </a:r>
              <a:r>
                <a:rPr lang="en-US" sz="1400" dirty="0"/>
                <a:t>() and reprojection() scale = 495m</a:t>
              </a:r>
            </a:p>
            <a:p>
              <a:r>
                <a:rPr lang="en-US" sz="1400" dirty="0"/>
                <a:t>Center pivot detected in test area: 4</a:t>
              </a:r>
            </a:p>
          </p:txBody>
        </p:sp>
      </p:grpSp>
      <p:grpSp>
        <p:nvGrpSpPr>
          <p:cNvPr id="25" name="Group 24">
            <a:extLst>
              <a:ext uri="{FF2B5EF4-FFF2-40B4-BE49-F238E27FC236}">
                <a16:creationId xmlns:a16="http://schemas.microsoft.com/office/drawing/2014/main" id="{160689E2-5993-4A0E-8F00-B5631E580779}"/>
              </a:ext>
            </a:extLst>
          </p:cNvPr>
          <p:cNvGrpSpPr/>
          <p:nvPr/>
        </p:nvGrpSpPr>
        <p:grpSpPr>
          <a:xfrm>
            <a:off x="8137893" y="2413896"/>
            <a:ext cx="3860031" cy="2018704"/>
            <a:chOff x="10453026" y="2000446"/>
            <a:chExt cx="3860031" cy="2018704"/>
          </a:xfrm>
        </p:grpSpPr>
        <p:pic>
          <p:nvPicPr>
            <p:cNvPr id="23" name="Picture 22">
              <a:extLst>
                <a:ext uri="{FF2B5EF4-FFF2-40B4-BE49-F238E27FC236}">
                  <a16:creationId xmlns:a16="http://schemas.microsoft.com/office/drawing/2014/main" id="{83597B00-F4AB-484A-8F03-65E4B7FF8F99}"/>
                </a:ext>
              </a:extLst>
            </p:cNvPr>
            <p:cNvPicPr>
              <a:picLocks noChangeAspect="1"/>
            </p:cNvPicPr>
            <p:nvPr/>
          </p:nvPicPr>
          <p:blipFill rotWithShape="1">
            <a:blip r:embed="rId8"/>
            <a:srcRect l="43393" t="55873" r="34170" b="19842"/>
            <a:stretch/>
          </p:blipFill>
          <p:spPr>
            <a:xfrm>
              <a:off x="10500502" y="2473309"/>
              <a:ext cx="2538997" cy="1545841"/>
            </a:xfrm>
            <a:prstGeom prst="rect">
              <a:avLst/>
            </a:prstGeom>
          </p:spPr>
        </p:pic>
        <p:sp>
          <p:nvSpPr>
            <p:cNvPr id="24" name="Rectangle 23">
              <a:extLst>
                <a:ext uri="{FF2B5EF4-FFF2-40B4-BE49-F238E27FC236}">
                  <a16:creationId xmlns:a16="http://schemas.microsoft.com/office/drawing/2014/main" id="{382F3571-AFAC-430E-9072-0BEAF6B394E2}"/>
                </a:ext>
              </a:extLst>
            </p:cNvPr>
            <p:cNvSpPr/>
            <p:nvPr/>
          </p:nvSpPr>
          <p:spPr>
            <a:xfrm>
              <a:off x="10453026" y="2000446"/>
              <a:ext cx="3860031" cy="523220"/>
            </a:xfrm>
            <a:prstGeom prst="rect">
              <a:avLst/>
            </a:prstGeom>
          </p:spPr>
          <p:txBody>
            <a:bodyPr wrap="none">
              <a:spAutoFit/>
            </a:bodyPr>
            <a:lstStyle/>
            <a:p>
              <a:r>
                <a:rPr lang="en-US" sz="1400" dirty="0" err="1"/>
                <a:t>reduceToVectors</a:t>
              </a:r>
              <a:r>
                <a:rPr lang="en-US" sz="1400" dirty="0"/>
                <a:t>() and reprojection() scale = 600m</a:t>
              </a:r>
            </a:p>
            <a:p>
              <a:r>
                <a:rPr lang="en-US" sz="1400" dirty="0"/>
                <a:t>Center pivot detected in test area: 3</a:t>
              </a:r>
            </a:p>
          </p:txBody>
        </p:sp>
      </p:grpSp>
      <p:grpSp>
        <p:nvGrpSpPr>
          <p:cNvPr id="29" name="Group 28">
            <a:extLst>
              <a:ext uri="{FF2B5EF4-FFF2-40B4-BE49-F238E27FC236}">
                <a16:creationId xmlns:a16="http://schemas.microsoft.com/office/drawing/2014/main" id="{002DBD4E-8BA7-490A-8971-754933468F80}"/>
              </a:ext>
            </a:extLst>
          </p:cNvPr>
          <p:cNvGrpSpPr/>
          <p:nvPr/>
        </p:nvGrpSpPr>
        <p:grpSpPr>
          <a:xfrm>
            <a:off x="83040" y="4686747"/>
            <a:ext cx="3860031" cy="1927440"/>
            <a:chOff x="4443658" y="4993153"/>
            <a:chExt cx="3860031" cy="1927440"/>
          </a:xfrm>
        </p:grpSpPr>
        <p:pic>
          <p:nvPicPr>
            <p:cNvPr id="27" name="Picture 26">
              <a:extLst>
                <a:ext uri="{FF2B5EF4-FFF2-40B4-BE49-F238E27FC236}">
                  <a16:creationId xmlns:a16="http://schemas.microsoft.com/office/drawing/2014/main" id="{7FF345AD-BBF2-4190-9860-C4BB3AB12E05}"/>
                </a:ext>
              </a:extLst>
            </p:cNvPr>
            <p:cNvPicPr>
              <a:picLocks noChangeAspect="1"/>
            </p:cNvPicPr>
            <p:nvPr/>
          </p:nvPicPr>
          <p:blipFill rotWithShape="1">
            <a:blip r:embed="rId9"/>
            <a:srcRect l="43256" t="55554" r="32829" b="20160"/>
            <a:stretch/>
          </p:blipFill>
          <p:spPr>
            <a:xfrm>
              <a:off x="4443658" y="5448833"/>
              <a:ext cx="2576565" cy="1471760"/>
            </a:xfrm>
            <a:prstGeom prst="rect">
              <a:avLst/>
            </a:prstGeom>
          </p:spPr>
        </p:pic>
        <p:sp>
          <p:nvSpPr>
            <p:cNvPr id="28" name="Rectangle 27">
              <a:extLst>
                <a:ext uri="{FF2B5EF4-FFF2-40B4-BE49-F238E27FC236}">
                  <a16:creationId xmlns:a16="http://schemas.microsoft.com/office/drawing/2014/main" id="{4976745F-4DFE-40A3-9F75-7DDBC8FAF232}"/>
                </a:ext>
              </a:extLst>
            </p:cNvPr>
            <p:cNvSpPr/>
            <p:nvPr/>
          </p:nvSpPr>
          <p:spPr>
            <a:xfrm>
              <a:off x="4443658" y="4993153"/>
              <a:ext cx="3860031" cy="523220"/>
            </a:xfrm>
            <a:prstGeom prst="rect">
              <a:avLst/>
            </a:prstGeom>
          </p:spPr>
          <p:txBody>
            <a:bodyPr wrap="none">
              <a:spAutoFit/>
            </a:bodyPr>
            <a:lstStyle/>
            <a:p>
              <a:r>
                <a:rPr lang="en-US" sz="1400" dirty="0" err="1"/>
                <a:t>reduceToVectors</a:t>
              </a:r>
              <a:r>
                <a:rPr lang="en-US" sz="1400" dirty="0"/>
                <a:t>() and reprojection() scale = 700m</a:t>
              </a:r>
            </a:p>
            <a:p>
              <a:r>
                <a:rPr lang="en-US" sz="1400" dirty="0"/>
                <a:t>Center pivot detected in test area: 3</a:t>
              </a:r>
            </a:p>
          </p:txBody>
        </p:sp>
      </p:grpSp>
      <p:grpSp>
        <p:nvGrpSpPr>
          <p:cNvPr id="32" name="Group 31">
            <a:extLst>
              <a:ext uri="{FF2B5EF4-FFF2-40B4-BE49-F238E27FC236}">
                <a16:creationId xmlns:a16="http://schemas.microsoft.com/office/drawing/2014/main" id="{CFE8ABFC-CAC7-484F-9DA5-25F5332C519C}"/>
              </a:ext>
            </a:extLst>
          </p:cNvPr>
          <p:cNvGrpSpPr/>
          <p:nvPr/>
        </p:nvGrpSpPr>
        <p:grpSpPr>
          <a:xfrm>
            <a:off x="3931840" y="4673148"/>
            <a:ext cx="3860031" cy="2122502"/>
            <a:chOff x="8324531" y="4947170"/>
            <a:chExt cx="3860031" cy="2122502"/>
          </a:xfrm>
        </p:grpSpPr>
        <p:pic>
          <p:nvPicPr>
            <p:cNvPr id="30" name="Picture 29">
              <a:extLst>
                <a:ext uri="{FF2B5EF4-FFF2-40B4-BE49-F238E27FC236}">
                  <a16:creationId xmlns:a16="http://schemas.microsoft.com/office/drawing/2014/main" id="{B70168AB-CA68-4E24-9F7F-D990C02C43A7}"/>
                </a:ext>
              </a:extLst>
            </p:cNvPr>
            <p:cNvPicPr>
              <a:picLocks noChangeAspect="1"/>
            </p:cNvPicPr>
            <p:nvPr/>
          </p:nvPicPr>
          <p:blipFill rotWithShape="1">
            <a:blip r:embed="rId10"/>
            <a:srcRect l="41871" t="56364" r="35427" b="17210"/>
            <a:stretch/>
          </p:blipFill>
          <p:spPr>
            <a:xfrm>
              <a:off x="8450329" y="5452982"/>
              <a:ext cx="2468942" cy="1616690"/>
            </a:xfrm>
            <a:prstGeom prst="rect">
              <a:avLst/>
            </a:prstGeom>
          </p:spPr>
        </p:pic>
        <p:sp>
          <p:nvSpPr>
            <p:cNvPr id="31" name="Rectangle 30">
              <a:extLst>
                <a:ext uri="{FF2B5EF4-FFF2-40B4-BE49-F238E27FC236}">
                  <a16:creationId xmlns:a16="http://schemas.microsoft.com/office/drawing/2014/main" id="{975A6AB1-9DC0-4303-9AD7-2B55135BE39E}"/>
                </a:ext>
              </a:extLst>
            </p:cNvPr>
            <p:cNvSpPr/>
            <p:nvPr/>
          </p:nvSpPr>
          <p:spPr>
            <a:xfrm>
              <a:off x="8324531" y="4947170"/>
              <a:ext cx="3860031" cy="523220"/>
            </a:xfrm>
            <a:prstGeom prst="rect">
              <a:avLst/>
            </a:prstGeom>
          </p:spPr>
          <p:txBody>
            <a:bodyPr wrap="none">
              <a:spAutoFit/>
            </a:bodyPr>
            <a:lstStyle/>
            <a:p>
              <a:r>
                <a:rPr lang="en-US" sz="1400" dirty="0" err="1"/>
                <a:t>reduceToVectors</a:t>
              </a:r>
              <a:r>
                <a:rPr lang="en-US" sz="1400" dirty="0"/>
                <a:t>() and reprojection() scale = 800m</a:t>
              </a:r>
            </a:p>
            <a:p>
              <a:r>
                <a:rPr lang="en-US" sz="1400" dirty="0"/>
                <a:t>Center pivot detected in test area: 5</a:t>
              </a:r>
            </a:p>
          </p:txBody>
        </p:sp>
      </p:grpSp>
    </p:spTree>
    <p:extLst>
      <p:ext uri="{BB962C8B-B14F-4D97-AF65-F5344CB8AC3E}">
        <p14:creationId xmlns:p14="http://schemas.microsoft.com/office/powerpoint/2010/main" val="2742275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063E08-34A8-414B-9191-4CF07CDBFD0A}"/>
              </a:ext>
            </a:extLst>
          </p:cNvPr>
          <p:cNvSpPr/>
          <p:nvPr/>
        </p:nvSpPr>
        <p:spPr>
          <a:xfrm>
            <a:off x="8499643"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v2</a:t>
            </a:r>
          </a:p>
        </p:txBody>
      </p:sp>
      <p:sp>
        <p:nvSpPr>
          <p:cNvPr id="3" name="Rectangle 2">
            <a:extLst>
              <a:ext uri="{FF2B5EF4-FFF2-40B4-BE49-F238E27FC236}">
                <a16:creationId xmlns:a16="http://schemas.microsoft.com/office/drawing/2014/main" id="{77E3DD20-4D74-40B6-9852-795704B077DA}"/>
              </a:ext>
            </a:extLst>
          </p:cNvPr>
          <p:cNvSpPr/>
          <p:nvPr/>
        </p:nvSpPr>
        <p:spPr>
          <a:xfrm>
            <a:off x="86134" y="135568"/>
            <a:ext cx="11988102" cy="1323439"/>
          </a:xfrm>
          <a:prstGeom prst="rect">
            <a:avLst/>
          </a:prstGeom>
        </p:spPr>
        <p:txBody>
          <a:bodyPr wrap="square">
            <a:spAutoFit/>
          </a:bodyPr>
          <a:lstStyle/>
          <a:p>
            <a:r>
              <a:rPr lang="en-US" sz="1600" dirty="0" err="1"/>
              <a:t>reduceToVectors</a:t>
            </a:r>
            <a:r>
              <a:rPr lang="en-US" sz="1600" dirty="0"/>
              <a:t>() and scaling notes</a:t>
            </a:r>
          </a:p>
          <a:p>
            <a:endParaRPr lang="en-US" sz="1600" dirty="0"/>
          </a:p>
          <a:p>
            <a:pPr marL="285750" indent="-285750">
              <a:buFont typeface="Arial" panose="020B0604020202020204" pitchFamily="34" charset="0"/>
              <a:buChar char="•"/>
            </a:pPr>
            <a:r>
              <a:rPr lang="en-US" sz="1600" dirty="0"/>
              <a:t>Because EVI composite from Landsat is at 110m/pixel scale, try using a single </a:t>
            </a:r>
            <a:r>
              <a:rPr lang="en-US" sz="1600" dirty="0" err="1"/>
              <a:t>landsat</a:t>
            </a:r>
            <a:r>
              <a:rPr lang="en-US" sz="1600" dirty="0"/>
              <a:t> image at 30m/pixel scale and running center pivot detection</a:t>
            </a:r>
          </a:p>
          <a:p>
            <a:pPr marL="285750" indent="-285750">
              <a:buFont typeface="Arial" panose="020B0604020202020204" pitchFamily="34" charset="0"/>
              <a:buChar char="•"/>
            </a:pPr>
            <a:r>
              <a:rPr lang="en-US" sz="1600" dirty="0"/>
              <a:t>Unfortunately, the same problem: there are blue (</a:t>
            </a:r>
            <a:r>
              <a:rPr lang="en-US" sz="1600" dirty="0" err="1"/>
              <a:t>reprojected</a:t>
            </a:r>
            <a:r>
              <a:rPr lang="en-US" sz="1600" dirty="0"/>
              <a:t>) pixels where red (un </a:t>
            </a:r>
            <a:r>
              <a:rPr lang="en-US" sz="1600" dirty="0" err="1"/>
              <a:t>reprojected</a:t>
            </a:r>
            <a:r>
              <a:rPr lang="en-US" sz="1600" dirty="0"/>
              <a:t>) pixels don’t show up, and vice versa</a:t>
            </a:r>
          </a:p>
        </p:txBody>
      </p:sp>
      <p:pic>
        <p:nvPicPr>
          <p:cNvPr id="4" name="Picture 3">
            <a:extLst>
              <a:ext uri="{FF2B5EF4-FFF2-40B4-BE49-F238E27FC236}">
                <a16:creationId xmlns:a16="http://schemas.microsoft.com/office/drawing/2014/main" id="{5423647B-B359-4708-A71D-46EE5A894019}"/>
              </a:ext>
            </a:extLst>
          </p:cNvPr>
          <p:cNvPicPr>
            <a:picLocks noChangeAspect="1"/>
          </p:cNvPicPr>
          <p:nvPr/>
        </p:nvPicPr>
        <p:blipFill rotWithShape="1">
          <a:blip r:embed="rId2"/>
          <a:srcRect l="50000" t="56190" r="25357" b="11112"/>
          <a:stretch/>
        </p:blipFill>
        <p:spPr>
          <a:xfrm>
            <a:off x="783771" y="2928257"/>
            <a:ext cx="3004457" cy="2242458"/>
          </a:xfrm>
          <a:prstGeom prst="rect">
            <a:avLst/>
          </a:prstGeom>
        </p:spPr>
      </p:pic>
    </p:spTree>
    <p:extLst>
      <p:ext uri="{BB962C8B-B14F-4D97-AF65-F5344CB8AC3E}">
        <p14:creationId xmlns:p14="http://schemas.microsoft.com/office/powerpoint/2010/main" val="3016870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E03755-0EB5-4B6D-B06E-336C63999ACF}"/>
              </a:ext>
            </a:extLst>
          </p:cNvPr>
          <p:cNvSpPr/>
          <p:nvPr/>
        </p:nvSpPr>
        <p:spPr>
          <a:xfrm>
            <a:off x="1" y="0"/>
            <a:ext cx="12033152" cy="1477328"/>
          </a:xfrm>
          <a:prstGeom prst="rect">
            <a:avLst/>
          </a:prstGeom>
        </p:spPr>
        <p:txBody>
          <a:bodyPr wrap="square">
            <a:spAutoFit/>
          </a:bodyPr>
          <a:lstStyle/>
          <a:p>
            <a:r>
              <a:rPr lang="en-US" dirty="0" err="1"/>
              <a:t>reduceToVectors</a:t>
            </a:r>
            <a:r>
              <a:rPr lang="en-US" dirty="0"/>
              <a:t>() and scaling notes: for Kansas</a:t>
            </a:r>
          </a:p>
          <a:p>
            <a:pPr marL="285750" indent="-285750">
              <a:buFont typeface="Arial" panose="020B0604020202020204" pitchFamily="34" charset="0"/>
              <a:buChar char="•"/>
            </a:pPr>
            <a:r>
              <a:rPr lang="en-US" dirty="0" err="1"/>
              <a:t>Reprojecting</a:t>
            </a:r>
            <a:r>
              <a:rPr lang="en-US" dirty="0"/>
              <a:t> to 500m scale misses a lot of detected center pivots. </a:t>
            </a:r>
          </a:p>
          <a:p>
            <a:pPr marL="285750" indent="-285750">
              <a:buFont typeface="Arial" panose="020B0604020202020204" pitchFamily="34" charset="0"/>
              <a:buChar char="•"/>
            </a:pPr>
            <a:r>
              <a:rPr lang="en-US" dirty="0"/>
              <a:t>Unlike over Brazil, doing </a:t>
            </a:r>
            <a:r>
              <a:rPr lang="en-US" dirty="0" err="1"/>
              <a:t>reduceToVectors</a:t>
            </a:r>
            <a:r>
              <a:rPr lang="en-US" dirty="0"/>
              <a:t>() at 30m scale still produces results and the blue doesn’t seem to be completely offset after reprojection()</a:t>
            </a:r>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B136646C-BB34-4685-9821-1EC9BED91F26}"/>
              </a:ext>
            </a:extLst>
          </p:cNvPr>
          <p:cNvGrpSpPr/>
          <p:nvPr/>
        </p:nvGrpSpPr>
        <p:grpSpPr>
          <a:xfrm>
            <a:off x="350195" y="1011357"/>
            <a:ext cx="4727108" cy="2908889"/>
            <a:chOff x="680935" y="369332"/>
            <a:chExt cx="4727108" cy="2908889"/>
          </a:xfrm>
        </p:grpSpPr>
        <p:pic>
          <p:nvPicPr>
            <p:cNvPr id="3" name="Picture 2">
              <a:extLst>
                <a:ext uri="{FF2B5EF4-FFF2-40B4-BE49-F238E27FC236}">
                  <a16:creationId xmlns:a16="http://schemas.microsoft.com/office/drawing/2014/main" id="{B6A5C0A6-DD57-43B7-83E8-F6924D4306E9}"/>
                </a:ext>
              </a:extLst>
            </p:cNvPr>
            <p:cNvPicPr>
              <a:picLocks noChangeAspect="1"/>
            </p:cNvPicPr>
            <p:nvPr/>
          </p:nvPicPr>
          <p:blipFill rotWithShape="1">
            <a:blip r:embed="rId2"/>
            <a:srcRect l="51223" t="39858" r="23644" b="36879"/>
            <a:stretch/>
          </p:blipFill>
          <p:spPr>
            <a:xfrm>
              <a:off x="680935" y="817123"/>
              <a:ext cx="4727108" cy="2461098"/>
            </a:xfrm>
            <a:prstGeom prst="rect">
              <a:avLst/>
            </a:prstGeom>
          </p:spPr>
        </p:pic>
        <p:sp>
          <p:nvSpPr>
            <p:cNvPr id="4" name="Rectangle 3">
              <a:extLst>
                <a:ext uri="{FF2B5EF4-FFF2-40B4-BE49-F238E27FC236}">
                  <a16:creationId xmlns:a16="http://schemas.microsoft.com/office/drawing/2014/main" id="{B201F485-0437-43BC-9EF3-CCB16C5A8006}"/>
                </a:ext>
              </a:extLst>
            </p:cNvPr>
            <p:cNvSpPr/>
            <p:nvPr/>
          </p:nvSpPr>
          <p:spPr>
            <a:xfrm>
              <a:off x="1114473" y="369332"/>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112</a:t>
              </a:r>
            </a:p>
          </p:txBody>
        </p:sp>
      </p:grpSp>
      <p:grpSp>
        <p:nvGrpSpPr>
          <p:cNvPr id="8" name="Group 7">
            <a:extLst>
              <a:ext uri="{FF2B5EF4-FFF2-40B4-BE49-F238E27FC236}">
                <a16:creationId xmlns:a16="http://schemas.microsoft.com/office/drawing/2014/main" id="{091C819B-A690-4567-AE00-AB4F869C5BCC}"/>
              </a:ext>
            </a:extLst>
          </p:cNvPr>
          <p:cNvGrpSpPr/>
          <p:nvPr/>
        </p:nvGrpSpPr>
        <p:grpSpPr>
          <a:xfrm>
            <a:off x="6451715" y="1181591"/>
            <a:ext cx="3860032" cy="2247409"/>
            <a:chOff x="6694906" y="1011357"/>
            <a:chExt cx="3860032" cy="2247409"/>
          </a:xfrm>
        </p:grpSpPr>
        <p:sp>
          <p:nvSpPr>
            <p:cNvPr id="6" name="Rectangle 5">
              <a:extLst>
                <a:ext uri="{FF2B5EF4-FFF2-40B4-BE49-F238E27FC236}">
                  <a16:creationId xmlns:a16="http://schemas.microsoft.com/office/drawing/2014/main" id="{9F482B3A-E31F-44E8-BAD2-74395B90D2A7}"/>
                </a:ext>
              </a:extLst>
            </p:cNvPr>
            <p:cNvSpPr/>
            <p:nvPr/>
          </p:nvSpPr>
          <p:spPr>
            <a:xfrm>
              <a:off x="6694907" y="1011357"/>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102</a:t>
              </a:r>
            </a:p>
          </p:txBody>
        </p:sp>
        <p:pic>
          <p:nvPicPr>
            <p:cNvPr id="7" name="Picture 6">
              <a:extLst>
                <a:ext uri="{FF2B5EF4-FFF2-40B4-BE49-F238E27FC236}">
                  <a16:creationId xmlns:a16="http://schemas.microsoft.com/office/drawing/2014/main" id="{61C3C6E0-B33E-465D-81DA-C3572667AA1C}"/>
                </a:ext>
              </a:extLst>
            </p:cNvPr>
            <p:cNvPicPr>
              <a:picLocks noChangeAspect="1"/>
            </p:cNvPicPr>
            <p:nvPr/>
          </p:nvPicPr>
          <p:blipFill rotWithShape="1">
            <a:blip r:embed="rId3"/>
            <a:srcRect l="42607" t="60568" r="25733" b="13191"/>
            <a:stretch/>
          </p:blipFill>
          <p:spPr>
            <a:xfrm>
              <a:off x="6694906" y="1459148"/>
              <a:ext cx="3860031" cy="1799618"/>
            </a:xfrm>
            <a:prstGeom prst="rect">
              <a:avLst/>
            </a:prstGeom>
          </p:spPr>
        </p:pic>
      </p:grpSp>
      <p:grpSp>
        <p:nvGrpSpPr>
          <p:cNvPr id="11" name="Group 10">
            <a:extLst>
              <a:ext uri="{FF2B5EF4-FFF2-40B4-BE49-F238E27FC236}">
                <a16:creationId xmlns:a16="http://schemas.microsoft.com/office/drawing/2014/main" id="{25B4B0D2-5272-48C6-BBBE-34B390A8C1DF}"/>
              </a:ext>
            </a:extLst>
          </p:cNvPr>
          <p:cNvGrpSpPr/>
          <p:nvPr/>
        </p:nvGrpSpPr>
        <p:grpSpPr>
          <a:xfrm>
            <a:off x="3841212" y="4259280"/>
            <a:ext cx="3837012" cy="2294292"/>
            <a:chOff x="4747216" y="4213831"/>
            <a:chExt cx="3837012" cy="2294292"/>
          </a:xfrm>
        </p:grpSpPr>
        <p:pic>
          <p:nvPicPr>
            <p:cNvPr id="9" name="Picture 8">
              <a:extLst>
                <a:ext uri="{FF2B5EF4-FFF2-40B4-BE49-F238E27FC236}">
                  <a16:creationId xmlns:a16="http://schemas.microsoft.com/office/drawing/2014/main" id="{1E8B051C-0E05-493F-912C-F4D8DFD0C9C3}"/>
                </a:ext>
              </a:extLst>
            </p:cNvPr>
            <p:cNvPicPr>
              <a:picLocks noChangeAspect="1"/>
            </p:cNvPicPr>
            <p:nvPr/>
          </p:nvPicPr>
          <p:blipFill rotWithShape="1">
            <a:blip r:embed="rId4"/>
            <a:srcRect l="39255" t="56029" r="34016" b="14747"/>
            <a:stretch/>
          </p:blipFill>
          <p:spPr>
            <a:xfrm>
              <a:off x="4922196" y="4503906"/>
              <a:ext cx="3258766" cy="2004217"/>
            </a:xfrm>
            <a:prstGeom prst="rect">
              <a:avLst/>
            </a:prstGeom>
          </p:spPr>
        </p:pic>
        <p:sp>
          <p:nvSpPr>
            <p:cNvPr id="10" name="Rectangle 9">
              <a:extLst>
                <a:ext uri="{FF2B5EF4-FFF2-40B4-BE49-F238E27FC236}">
                  <a16:creationId xmlns:a16="http://schemas.microsoft.com/office/drawing/2014/main" id="{E28DFF49-932F-4081-A92A-EA14F8CF3F8A}"/>
                </a:ext>
              </a:extLst>
            </p:cNvPr>
            <p:cNvSpPr/>
            <p:nvPr/>
          </p:nvSpPr>
          <p:spPr>
            <a:xfrm>
              <a:off x="4747216" y="4213831"/>
              <a:ext cx="3837012" cy="307777"/>
            </a:xfrm>
            <a:prstGeom prst="rect">
              <a:avLst/>
            </a:prstGeom>
          </p:spPr>
          <p:txBody>
            <a:bodyPr wrap="none">
              <a:spAutoFit/>
            </a:bodyPr>
            <a:lstStyle/>
            <a:p>
              <a:r>
                <a:rPr lang="en-US" sz="1400" dirty="0"/>
                <a:t>Even in Kansas, heterogeneous fields are detected</a:t>
              </a:r>
            </a:p>
          </p:txBody>
        </p:sp>
      </p:grpSp>
      <p:sp>
        <p:nvSpPr>
          <p:cNvPr id="12" name="Rectangle 11">
            <a:extLst>
              <a:ext uri="{FF2B5EF4-FFF2-40B4-BE49-F238E27FC236}">
                <a16:creationId xmlns:a16="http://schemas.microsoft.com/office/drawing/2014/main" id="{575DAB37-9F08-40DA-B38D-2C2B27C9EDC7}"/>
              </a:ext>
            </a:extLst>
          </p:cNvPr>
          <p:cNvSpPr/>
          <p:nvPr/>
        </p:nvSpPr>
        <p:spPr>
          <a:xfrm>
            <a:off x="8889150" y="6547352"/>
            <a:ext cx="3144002" cy="307777"/>
          </a:xfrm>
          <a:prstGeom prst="rect">
            <a:avLst/>
          </a:prstGeom>
        </p:spPr>
        <p:txBody>
          <a:bodyPr wrap="none">
            <a:spAutoFit/>
          </a:bodyPr>
          <a:lstStyle/>
          <a:p>
            <a:r>
              <a:rPr lang="en-US" sz="1400" dirty="0"/>
              <a:t>In GEE: </a:t>
            </a:r>
            <a:r>
              <a:rPr lang="en-US" sz="1400" dirty="0" err="1"/>
              <a:t>LandCover</a:t>
            </a:r>
            <a:r>
              <a:rPr lang="en-US" sz="1400" dirty="0"/>
              <a:t>/Center Pivot Example</a:t>
            </a:r>
          </a:p>
        </p:txBody>
      </p:sp>
    </p:spTree>
    <p:extLst>
      <p:ext uri="{BB962C8B-B14F-4D97-AF65-F5344CB8AC3E}">
        <p14:creationId xmlns:p14="http://schemas.microsoft.com/office/powerpoint/2010/main" val="793836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4C74E3-AB4C-4B6B-B3D5-0A1C26E1277F}"/>
              </a:ext>
            </a:extLst>
          </p:cNvPr>
          <p:cNvPicPr>
            <a:picLocks noChangeAspect="1"/>
          </p:cNvPicPr>
          <p:nvPr/>
        </p:nvPicPr>
        <p:blipFill rotWithShape="1">
          <a:blip r:embed="rId2"/>
          <a:srcRect l="32603" t="65370" r="23485" b="3688"/>
          <a:stretch/>
        </p:blipFill>
        <p:spPr>
          <a:xfrm>
            <a:off x="259134" y="485032"/>
            <a:ext cx="6949005" cy="2754279"/>
          </a:xfrm>
          <a:prstGeom prst="rect">
            <a:avLst/>
          </a:prstGeom>
        </p:spPr>
      </p:pic>
      <p:sp>
        <p:nvSpPr>
          <p:cNvPr id="3" name="Rectangle 2">
            <a:extLst>
              <a:ext uri="{FF2B5EF4-FFF2-40B4-BE49-F238E27FC236}">
                <a16:creationId xmlns:a16="http://schemas.microsoft.com/office/drawing/2014/main" id="{1D874751-C20F-4112-B4DA-AAF69DFC9A10}"/>
              </a:ext>
            </a:extLst>
          </p:cNvPr>
          <p:cNvSpPr/>
          <p:nvPr/>
        </p:nvSpPr>
        <p:spPr>
          <a:xfrm>
            <a:off x="0" y="0"/>
            <a:ext cx="6140014" cy="369332"/>
          </a:xfrm>
          <a:prstGeom prst="rect">
            <a:avLst/>
          </a:prstGeom>
        </p:spPr>
        <p:txBody>
          <a:bodyPr wrap="none">
            <a:spAutoFit/>
          </a:bodyPr>
          <a:lstStyle/>
          <a:p>
            <a:r>
              <a:rPr lang="en-US" dirty="0"/>
              <a:t>Brazil center pivot edge detection: using EVI in September 2013</a:t>
            </a:r>
          </a:p>
        </p:txBody>
      </p:sp>
      <p:pic>
        <p:nvPicPr>
          <p:cNvPr id="4" name="Picture 3">
            <a:extLst>
              <a:ext uri="{FF2B5EF4-FFF2-40B4-BE49-F238E27FC236}">
                <a16:creationId xmlns:a16="http://schemas.microsoft.com/office/drawing/2014/main" id="{1CFFB3B8-765C-48A4-B602-F7DBE4E212DC}"/>
              </a:ext>
            </a:extLst>
          </p:cNvPr>
          <p:cNvPicPr>
            <a:picLocks noChangeAspect="1"/>
          </p:cNvPicPr>
          <p:nvPr/>
        </p:nvPicPr>
        <p:blipFill rotWithShape="1">
          <a:blip r:embed="rId3"/>
          <a:srcRect l="32633" t="64823" r="22288" b="2128"/>
          <a:stretch/>
        </p:blipFill>
        <p:spPr>
          <a:xfrm>
            <a:off x="259134" y="4201317"/>
            <a:ext cx="5496128" cy="2266545"/>
          </a:xfrm>
          <a:prstGeom prst="rect">
            <a:avLst/>
          </a:prstGeom>
        </p:spPr>
      </p:pic>
      <p:sp>
        <p:nvSpPr>
          <p:cNvPr id="5" name="Rectangle 4">
            <a:extLst>
              <a:ext uri="{FF2B5EF4-FFF2-40B4-BE49-F238E27FC236}">
                <a16:creationId xmlns:a16="http://schemas.microsoft.com/office/drawing/2014/main" id="{5E46FE1F-6120-4D3C-8F48-5833CAB3686F}"/>
              </a:ext>
            </a:extLst>
          </p:cNvPr>
          <p:cNvSpPr/>
          <p:nvPr/>
        </p:nvSpPr>
        <p:spPr>
          <a:xfrm>
            <a:off x="7273876" y="0"/>
            <a:ext cx="4691974" cy="3539431"/>
          </a:xfrm>
          <a:prstGeom prst="rect">
            <a:avLst/>
          </a:prstGeom>
        </p:spPr>
        <p:txBody>
          <a:bodyPr wrap="square">
            <a:spAutoFit/>
          </a:bodyPr>
          <a:lstStyle/>
          <a:p>
            <a:pPr marL="285750" indent="-285750">
              <a:buFont typeface="Arial" panose="020B0604020202020204" pitchFamily="34" charset="0"/>
              <a:buChar char="•"/>
            </a:pPr>
            <a:r>
              <a:rPr lang="en-US" sz="1400" dirty="0"/>
              <a:t>Red parts actually captured the green center pivots well, but projecting to 500m created something completely offset from original red dots</a:t>
            </a:r>
          </a:p>
          <a:p>
            <a:pPr marL="285750" indent="-285750">
              <a:buFont typeface="Arial" panose="020B0604020202020204" pitchFamily="34" charset="0"/>
              <a:buChar char="•"/>
            </a:pPr>
            <a:r>
              <a:rPr lang="en-US" sz="1400" dirty="0"/>
              <a:t>When </a:t>
            </a:r>
            <a:r>
              <a:rPr lang="en-US" sz="1400" dirty="0" err="1"/>
              <a:t>reprojecting</a:t>
            </a:r>
            <a:r>
              <a:rPr lang="en-US" sz="1400" dirty="0"/>
              <a:t> and doing </a:t>
            </a:r>
            <a:r>
              <a:rPr lang="en-US" sz="1400" dirty="0" err="1"/>
              <a:t>reduceToVectors</a:t>
            </a:r>
            <a:r>
              <a:rPr lang="en-US" sz="1400" dirty="0"/>
              <a:t> at 30m, unlike before, actually got some blue (post reprojection) dots and got nine actual detected CP features – takeaway: the </a:t>
            </a:r>
            <a:r>
              <a:rPr lang="en-US" sz="1400" dirty="0" err="1"/>
              <a:t>reduceToVectors</a:t>
            </a:r>
            <a:r>
              <a:rPr lang="en-US" sz="1400" dirty="0"/>
              <a:t>() should be done at 30m and probably at start or end of growing season</a:t>
            </a:r>
          </a:p>
          <a:p>
            <a:pPr marL="285750" indent="-285750">
              <a:buFont typeface="Arial" panose="020B0604020202020204" pitchFamily="34" charset="0"/>
              <a:buChar char="•"/>
            </a:pPr>
            <a:r>
              <a:rPr lang="en-US" sz="1400" dirty="0"/>
              <a:t>TAKEAWAY: do </a:t>
            </a:r>
            <a:r>
              <a:rPr lang="en-US" sz="1400" dirty="0" err="1"/>
              <a:t>reduceToVectors</a:t>
            </a:r>
            <a:r>
              <a:rPr lang="en-US" sz="1400" dirty="0"/>
              <a:t>() analysis at 30m scale. If the area actually has obvious center pivots, </a:t>
            </a:r>
            <a:r>
              <a:rPr lang="en-US" sz="1400" dirty="0" err="1"/>
              <a:t>reduceToVectors</a:t>
            </a:r>
            <a:r>
              <a:rPr lang="en-US" sz="1400" dirty="0"/>
              <a:t>() and reprojection() will pick them up. Otherwise, doing </a:t>
            </a:r>
            <a:r>
              <a:rPr lang="en-US" sz="1400" dirty="0" err="1"/>
              <a:t>reduceToVectors</a:t>
            </a:r>
            <a:r>
              <a:rPr lang="en-US" sz="1400" dirty="0"/>
              <a:t>() at 30m will give no results, which is good.</a:t>
            </a:r>
          </a:p>
          <a:p>
            <a:pPr marL="285750" indent="-285750">
              <a:buFont typeface="Arial" panose="020B0604020202020204" pitchFamily="34" charset="0"/>
              <a:buChar char="•"/>
            </a:pPr>
            <a:r>
              <a:rPr lang="en-US" sz="1400" dirty="0"/>
              <a:t>Perhaps it ‘looked like’ red dots were showing up at zoomed out level was because neighboring areas ‘contributed’ the red dots.</a:t>
            </a:r>
          </a:p>
        </p:txBody>
      </p:sp>
      <p:pic>
        <p:nvPicPr>
          <p:cNvPr id="6" name="Picture 5">
            <a:extLst>
              <a:ext uri="{FF2B5EF4-FFF2-40B4-BE49-F238E27FC236}">
                <a16:creationId xmlns:a16="http://schemas.microsoft.com/office/drawing/2014/main" id="{911C635C-14C3-426A-9744-AB3194E280A1}"/>
              </a:ext>
            </a:extLst>
          </p:cNvPr>
          <p:cNvPicPr>
            <a:picLocks noChangeAspect="1"/>
          </p:cNvPicPr>
          <p:nvPr/>
        </p:nvPicPr>
        <p:blipFill rotWithShape="1">
          <a:blip r:embed="rId4"/>
          <a:srcRect l="20585" t="59574" r="50000" b="18582"/>
          <a:stretch/>
        </p:blipFill>
        <p:spPr>
          <a:xfrm>
            <a:off x="6096000" y="4201317"/>
            <a:ext cx="5425966" cy="2266545"/>
          </a:xfrm>
          <a:prstGeom prst="rect">
            <a:avLst/>
          </a:prstGeom>
        </p:spPr>
      </p:pic>
      <p:sp>
        <p:nvSpPr>
          <p:cNvPr id="7" name="Rectangle 6">
            <a:extLst>
              <a:ext uri="{FF2B5EF4-FFF2-40B4-BE49-F238E27FC236}">
                <a16:creationId xmlns:a16="http://schemas.microsoft.com/office/drawing/2014/main" id="{3098B9C2-ACDD-4A8C-9542-248AF2CD0759}"/>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8" name="Rectangle 7">
            <a:extLst>
              <a:ext uri="{FF2B5EF4-FFF2-40B4-BE49-F238E27FC236}">
                <a16:creationId xmlns:a16="http://schemas.microsoft.com/office/drawing/2014/main" id="{01FD168A-5DB4-44F8-91D5-3F8E2F2322D5}"/>
              </a:ext>
            </a:extLst>
          </p:cNvPr>
          <p:cNvSpPr/>
          <p:nvPr/>
        </p:nvSpPr>
        <p:spPr>
          <a:xfrm>
            <a:off x="2096532" y="3893540"/>
            <a:ext cx="1821332" cy="307777"/>
          </a:xfrm>
          <a:prstGeom prst="rect">
            <a:avLst/>
          </a:prstGeom>
        </p:spPr>
        <p:txBody>
          <a:bodyPr wrap="none">
            <a:spAutoFit/>
          </a:bodyPr>
          <a:lstStyle/>
          <a:p>
            <a:r>
              <a:rPr lang="en-US" sz="1400" dirty="0" err="1"/>
              <a:t>Reprojected</a:t>
            </a:r>
            <a:r>
              <a:rPr lang="en-US" sz="1400" dirty="0"/>
              <a:t>() at 500m</a:t>
            </a:r>
          </a:p>
        </p:txBody>
      </p:sp>
      <p:sp>
        <p:nvSpPr>
          <p:cNvPr id="9" name="Rectangle 8">
            <a:extLst>
              <a:ext uri="{FF2B5EF4-FFF2-40B4-BE49-F238E27FC236}">
                <a16:creationId xmlns:a16="http://schemas.microsoft.com/office/drawing/2014/main" id="{8416CBB8-E7E1-4BE3-A435-222F4774D20A}"/>
              </a:ext>
            </a:extLst>
          </p:cNvPr>
          <p:cNvSpPr/>
          <p:nvPr/>
        </p:nvSpPr>
        <p:spPr>
          <a:xfrm>
            <a:off x="7803386" y="3893539"/>
            <a:ext cx="1729961" cy="307777"/>
          </a:xfrm>
          <a:prstGeom prst="rect">
            <a:avLst/>
          </a:prstGeom>
        </p:spPr>
        <p:txBody>
          <a:bodyPr wrap="none">
            <a:spAutoFit/>
          </a:bodyPr>
          <a:lstStyle/>
          <a:p>
            <a:r>
              <a:rPr lang="en-US" sz="1400" dirty="0" err="1"/>
              <a:t>Reprojected</a:t>
            </a:r>
            <a:r>
              <a:rPr lang="en-US" sz="1400" dirty="0"/>
              <a:t>() at 30m</a:t>
            </a:r>
          </a:p>
        </p:txBody>
      </p:sp>
    </p:spTree>
    <p:extLst>
      <p:ext uri="{BB962C8B-B14F-4D97-AF65-F5344CB8AC3E}">
        <p14:creationId xmlns:p14="http://schemas.microsoft.com/office/powerpoint/2010/main" val="2615891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439ED1-9D10-4B34-980D-6953F6E52693}"/>
              </a:ext>
            </a:extLst>
          </p:cNvPr>
          <p:cNvSpPr/>
          <p:nvPr/>
        </p:nvSpPr>
        <p:spPr>
          <a:xfrm>
            <a:off x="0" y="0"/>
            <a:ext cx="6140014" cy="369332"/>
          </a:xfrm>
          <a:prstGeom prst="rect">
            <a:avLst/>
          </a:prstGeom>
        </p:spPr>
        <p:txBody>
          <a:bodyPr wrap="none">
            <a:spAutoFit/>
          </a:bodyPr>
          <a:lstStyle/>
          <a:p>
            <a:r>
              <a:rPr lang="en-US" dirty="0"/>
              <a:t>Brazil center pivot edge detection: using EVI in September 2013</a:t>
            </a:r>
          </a:p>
        </p:txBody>
      </p:sp>
      <p:sp>
        <p:nvSpPr>
          <p:cNvPr id="3" name="Rectangle 2">
            <a:extLst>
              <a:ext uri="{FF2B5EF4-FFF2-40B4-BE49-F238E27FC236}">
                <a16:creationId xmlns:a16="http://schemas.microsoft.com/office/drawing/2014/main" id="{3216660F-4DE9-484E-B241-B24B79D84D77}"/>
              </a:ext>
            </a:extLst>
          </p:cNvPr>
          <p:cNvSpPr/>
          <p:nvPr/>
        </p:nvSpPr>
        <p:spPr>
          <a:xfrm>
            <a:off x="255038" y="368560"/>
            <a:ext cx="10916706" cy="523220"/>
          </a:xfrm>
          <a:prstGeom prst="rect">
            <a:avLst/>
          </a:prstGeom>
        </p:spPr>
        <p:txBody>
          <a:bodyPr wrap="none">
            <a:spAutoFit/>
          </a:bodyPr>
          <a:lstStyle/>
          <a:p>
            <a:r>
              <a:rPr lang="en-US" sz="1400" dirty="0"/>
              <a:t>Testing randomly chosen locations for the </a:t>
            </a:r>
            <a:r>
              <a:rPr lang="en-US" sz="1400" dirty="0" err="1"/>
              <a:t>reduceToVectors</a:t>
            </a:r>
            <a:r>
              <a:rPr lang="en-US" sz="1400" dirty="0"/>
              <a:t>() scale and reprojection scale:</a:t>
            </a:r>
          </a:p>
          <a:p>
            <a:r>
              <a:rPr lang="en-US" sz="1400" dirty="0"/>
              <a:t>Only at 30m do the blue (</a:t>
            </a:r>
            <a:r>
              <a:rPr lang="en-US" sz="1400" dirty="0" err="1"/>
              <a:t>reprojected</a:t>
            </a:r>
            <a:r>
              <a:rPr lang="en-US" sz="1400" dirty="0"/>
              <a:t>) have any hope of matching up with the red (raw kernel peaks) which translates well into detected CP features</a:t>
            </a:r>
          </a:p>
        </p:txBody>
      </p:sp>
      <p:sp>
        <p:nvSpPr>
          <p:cNvPr id="4" name="Rectangle 3">
            <a:extLst>
              <a:ext uri="{FF2B5EF4-FFF2-40B4-BE49-F238E27FC236}">
                <a16:creationId xmlns:a16="http://schemas.microsoft.com/office/drawing/2014/main" id="{5898B543-F6A2-46E6-8564-8B30C387DD7D}"/>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6" name="Rectangle 5">
            <a:extLst>
              <a:ext uri="{FF2B5EF4-FFF2-40B4-BE49-F238E27FC236}">
                <a16:creationId xmlns:a16="http://schemas.microsoft.com/office/drawing/2014/main" id="{7A07E684-7CB6-45D3-8B29-365CD3FF4564}"/>
              </a:ext>
            </a:extLst>
          </p:cNvPr>
          <p:cNvSpPr/>
          <p:nvPr/>
        </p:nvSpPr>
        <p:spPr>
          <a:xfrm>
            <a:off x="0" y="3275111"/>
            <a:ext cx="601447" cy="307777"/>
          </a:xfrm>
          <a:prstGeom prst="rect">
            <a:avLst/>
          </a:prstGeom>
        </p:spPr>
        <p:txBody>
          <a:bodyPr wrap="none">
            <a:spAutoFit/>
          </a:bodyPr>
          <a:lstStyle/>
          <a:p>
            <a:r>
              <a:rPr lang="en-US" sz="1400" dirty="0"/>
              <a:t>500m</a:t>
            </a:r>
          </a:p>
        </p:txBody>
      </p:sp>
      <p:sp>
        <p:nvSpPr>
          <p:cNvPr id="7" name="Rectangle 6">
            <a:extLst>
              <a:ext uri="{FF2B5EF4-FFF2-40B4-BE49-F238E27FC236}">
                <a16:creationId xmlns:a16="http://schemas.microsoft.com/office/drawing/2014/main" id="{7BBBB332-0E1F-4738-BEC8-76A5140580D8}"/>
              </a:ext>
            </a:extLst>
          </p:cNvPr>
          <p:cNvSpPr/>
          <p:nvPr/>
        </p:nvSpPr>
        <p:spPr>
          <a:xfrm>
            <a:off x="0" y="5213760"/>
            <a:ext cx="692818" cy="307777"/>
          </a:xfrm>
          <a:prstGeom prst="rect">
            <a:avLst/>
          </a:prstGeom>
        </p:spPr>
        <p:txBody>
          <a:bodyPr wrap="none">
            <a:spAutoFit/>
          </a:bodyPr>
          <a:lstStyle/>
          <a:p>
            <a:r>
              <a:rPr lang="en-US" sz="1400" dirty="0"/>
              <a:t>1000m</a:t>
            </a:r>
          </a:p>
        </p:txBody>
      </p:sp>
      <p:pic>
        <p:nvPicPr>
          <p:cNvPr id="8" name="Picture 7">
            <a:extLst>
              <a:ext uri="{FF2B5EF4-FFF2-40B4-BE49-F238E27FC236}">
                <a16:creationId xmlns:a16="http://schemas.microsoft.com/office/drawing/2014/main" id="{315C0463-12CA-4500-A063-DE50111F99BC}"/>
              </a:ext>
            </a:extLst>
          </p:cNvPr>
          <p:cNvPicPr>
            <a:picLocks noChangeAspect="1"/>
          </p:cNvPicPr>
          <p:nvPr/>
        </p:nvPicPr>
        <p:blipFill rotWithShape="1">
          <a:blip r:embed="rId2"/>
          <a:srcRect l="43127" t="63123" r="42143" b="13761"/>
          <a:stretch/>
        </p:blipFill>
        <p:spPr>
          <a:xfrm>
            <a:off x="847910" y="1087219"/>
            <a:ext cx="1885562" cy="1664398"/>
          </a:xfrm>
          <a:prstGeom prst="rect">
            <a:avLst/>
          </a:prstGeom>
        </p:spPr>
      </p:pic>
      <p:sp>
        <p:nvSpPr>
          <p:cNvPr id="9" name="Rectangle 8">
            <a:extLst>
              <a:ext uri="{FF2B5EF4-FFF2-40B4-BE49-F238E27FC236}">
                <a16:creationId xmlns:a16="http://schemas.microsoft.com/office/drawing/2014/main" id="{168443C2-C823-4866-89E0-ABE7ED87DC75}"/>
              </a:ext>
            </a:extLst>
          </p:cNvPr>
          <p:cNvSpPr/>
          <p:nvPr/>
        </p:nvSpPr>
        <p:spPr>
          <a:xfrm>
            <a:off x="0" y="1644240"/>
            <a:ext cx="510076" cy="307777"/>
          </a:xfrm>
          <a:prstGeom prst="rect">
            <a:avLst/>
          </a:prstGeom>
        </p:spPr>
        <p:txBody>
          <a:bodyPr wrap="none">
            <a:spAutoFit/>
          </a:bodyPr>
          <a:lstStyle/>
          <a:p>
            <a:r>
              <a:rPr lang="en-US" sz="1400" dirty="0"/>
              <a:t>30m</a:t>
            </a:r>
          </a:p>
        </p:txBody>
      </p:sp>
      <p:sp>
        <p:nvSpPr>
          <p:cNvPr id="10" name="Rectangle 9">
            <a:extLst>
              <a:ext uri="{FF2B5EF4-FFF2-40B4-BE49-F238E27FC236}">
                <a16:creationId xmlns:a16="http://schemas.microsoft.com/office/drawing/2014/main" id="{163B710F-5B15-44D8-96DF-E642F6095F39}"/>
              </a:ext>
            </a:extLst>
          </p:cNvPr>
          <p:cNvSpPr/>
          <p:nvPr/>
        </p:nvSpPr>
        <p:spPr>
          <a:xfrm>
            <a:off x="1129576" y="862200"/>
            <a:ext cx="1409745" cy="307777"/>
          </a:xfrm>
          <a:prstGeom prst="rect">
            <a:avLst/>
          </a:prstGeom>
        </p:spPr>
        <p:txBody>
          <a:bodyPr wrap="none">
            <a:spAutoFit/>
          </a:bodyPr>
          <a:lstStyle/>
          <a:p>
            <a:r>
              <a:rPr lang="en-US" sz="1400" dirty="0"/>
              <a:t>Detected CPs = 1</a:t>
            </a:r>
          </a:p>
        </p:txBody>
      </p:sp>
      <p:sp>
        <p:nvSpPr>
          <p:cNvPr id="11" name="Rectangle 10">
            <a:extLst>
              <a:ext uri="{FF2B5EF4-FFF2-40B4-BE49-F238E27FC236}">
                <a16:creationId xmlns:a16="http://schemas.microsoft.com/office/drawing/2014/main" id="{31F72F71-0100-4F8D-968C-9563BE74049A}"/>
              </a:ext>
            </a:extLst>
          </p:cNvPr>
          <p:cNvSpPr/>
          <p:nvPr/>
        </p:nvSpPr>
        <p:spPr>
          <a:xfrm>
            <a:off x="1093908" y="2831643"/>
            <a:ext cx="1409745" cy="307777"/>
          </a:xfrm>
          <a:prstGeom prst="rect">
            <a:avLst/>
          </a:prstGeom>
        </p:spPr>
        <p:txBody>
          <a:bodyPr wrap="none">
            <a:spAutoFit/>
          </a:bodyPr>
          <a:lstStyle/>
          <a:p>
            <a:r>
              <a:rPr lang="en-US" sz="1400" dirty="0"/>
              <a:t>Detected CPs = 8</a:t>
            </a:r>
          </a:p>
        </p:txBody>
      </p:sp>
      <p:pic>
        <p:nvPicPr>
          <p:cNvPr id="12" name="Picture 11">
            <a:extLst>
              <a:ext uri="{FF2B5EF4-FFF2-40B4-BE49-F238E27FC236}">
                <a16:creationId xmlns:a16="http://schemas.microsoft.com/office/drawing/2014/main" id="{4122BD99-8405-4F3A-A933-F7487B8E566B}"/>
              </a:ext>
            </a:extLst>
          </p:cNvPr>
          <p:cNvPicPr>
            <a:picLocks noChangeAspect="1"/>
          </p:cNvPicPr>
          <p:nvPr/>
        </p:nvPicPr>
        <p:blipFill rotWithShape="1">
          <a:blip r:embed="rId3"/>
          <a:srcRect l="42686" t="61419" r="42473" b="15319"/>
          <a:stretch/>
        </p:blipFill>
        <p:spPr>
          <a:xfrm>
            <a:off x="798662" y="3081125"/>
            <a:ext cx="1887670" cy="1664398"/>
          </a:xfrm>
          <a:prstGeom prst="rect">
            <a:avLst/>
          </a:prstGeom>
        </p:spPr>
      </p:pic>
      <p:sp>
        <p:nvSpPr>
          <p:cNvPr id="13" name="Rectangle 12">
            <a:extLst>
              <a:ext uri="{FF2B5EF4-FFF2-40B4-BE49-F238E27FC236}">
                <a16:creationId xmlns:a16="http://schemas.microsoft.com/office/drawing/2014/main" id="{61C42891-C12D-4851-ACA3-C5DB8AB24E8C}"/>
              </a:ext>
            </a:extLst>
          </p:cNvPr>
          <p:cNvSpPr/>
          <p:nvPr/>
        </p:nvSpPr>
        <p:spPr>
          <a:xfrm>
            <a:off x="1093908" y="6550222"/>
            <a:ext cx="1592424" cy="307777"/>
          </a:xfrm>
          <a:prstGeom prst="rect">
            <a:avLst/>
          </a:prstGeom>
        </p:spPr>
        <p:txBody>
          <a:bodyPr wrap="none">
            <a:spAutoFit/>
          </a:bodyPr>
          <a:lstStyle/>
          <a:p>
            <a:r>
              <a:rPr lang="en-US" sz="1400" dirty="0" err="1"/>
              <a:t>Target_FID</a:t>
            </a:r>
            <a:r>
              <a:rPr lang="en-US" sz="1400" dirty="0"/>
              <a:t> = 14110</a:t>
            </a:r>
          </a:p>
        </p:txBody>
      </p:sp>
      <p:sp>
        <p:nvSpPr>
          <p:cNvPr id="14" name="Rectangle 13">
            <a:extLst>
              <a:ext uri="{FF2B5EF4-FFF2-40B4-BE49-F238E27FC236}">
                <a16:creationId xmlns:a16="http://schemas.microsoft.com/office/drawing/2014/main" id="{6FD279D6-ED09-4622-AE40-810E1F2C37E1}"/>
              </a:ext>
            </a:extLst>
          </p:cNvPr>
          <p:cNvSpPr/>
          <p:nvPr/>
        </p:nvSpPr>
        <p:spPr>
          <a:xfrm>
            <a:off x="1037624" y="4841116"/>
            <a:ext cx="1409745" cy="307777"/>
          </a:xfrm>
          <a:prstGeom prst="rect">
            <a:avLst/>
          </a:prstGeom>
        </p:spPr>
        <p:txBody>
          <a:bodyPr wrap="none">
            <a:spAutoFit/>
          </a:bodyPr>
          <a:lstStyle/>
          <a:p>
            <a:r>
              <a:rPr lang="en-US" sz="1400" dirty="0"/>
              <a:t>Detected CPs = 1</a:t>
            </a:r>
          </a:p>
        </p:txBody>
      </p:sp>
      <p:pic>
        <p:nvPicPr>
          <p:cNvPr id="15" name="Picture 14">
            <a:extLst>
              <a:ext uri="{FF2B5EF4-FFF2-40B4-BE49-F238E27FC236}">
                <a16:creationId xmlns:a16="http://schemas.microsoft.com/office/drawing/2014/main" id="{7637BF8C-8C38-4A23-A623-0863DB1FF254}"/>
              </a:ext>
            </a:extLst>
          </p:cNvPr>
          <p:cNvPicPr>
            <a:picLocks noChangeAspect="1"/>
          </p:cNvPicPr>
          <p:nvPr/>
        </p:nvPicPr>
        <p:blipFill rotWithShape="1">
          <a:blip r:embed="rId4"/>
          <a:srcRect l="41808" t="60851" r="40639" b="11773"/>
          <a:stretch/>
        </p:blipFill>
        <p:spPr>
          <a:xfrm>
            <a:off x="856000" y="5075031"/>
            <a:ext cx="1647653" cy="1445441"/>
          </a:xfrm>
          <a:prstGeom prst="rect">
            <a:avLst/>
          </a:prstGeom>
        </p:spPr>
      </p:pic>
      <p:sp>
        <p:nvSpPr>
          <p:cNvPr id="16" name="Rectangle 15">
            <a:extLst>
              <a:ext uri="{FF2B5EF4-FFF2-40B4-BE49-F238E27FC236}">
                <a16:creationId xmlns:a16="http://schemas.microsoft.com/office/drawing/2014/main" id="{E3B622B0-0E68-4092-B9E2-F43C11DBF372}"/>
              </a:ext>
            </a:extLst>
          </p:cNvPr>
          <p:cNvSpPr/>
          <p:nvPr/>
        </p:nvSpPr>
        <p:spPr>
          <a:xfrm>
            <a:off x="3588965" y="6598597"/>
            <a:ext cx="1592424" cy="307777"/>
          </a:xfrm>
          <a:prstGeom prst="rect">
            <a:avLst/>
          </a:prstGeom>
        </p:spPr>
        <p:txBody>
          <a:bodyPr wrap="none">
            <a:spAutoFit/>
          </a:bodyPr>
          <a:lstStyle/>
          <a:p>
            <a:r>
              <a:rPr lang="en-US" sz="1400" dirty="0" err="1"/>
              <a:t>Target_FID</a:t>
            </a:r>
            <a:r>
              <a:rPr lang="en-US" sz="1400" dirty="0"/>
              <a:t> = 18518</a:t>
            </a:r>
          </a:p>
        </p:txBody>
      </p:sp>
      <p:pic>
        <p:nvPicPr>
          <p:cNvPr id="17" name="Picture 16">
            <a:extLst>
              <a:ext uri="{FF2B5EF4-FFF2-40B4-BE49-F238E27FC236}">
                <a16:creationId xmlns:a16="http://schemas.microsoft.com/office/drawing/2014/main" id="{F9CB4035-AE2A-4A21-BE75-5A27E5B6FBC6}"/>
              </a:ext>
            </a:extLst>
          </p:cNvPr>
          <p:cNvPicPr>
            <a:picLocks noChangeAspect="1"/>
          </p:cNvPicPr>
          <p:nvPr/>
        </p:nvPicPr>
        <p:blipFill rotWithShape="1">
          <a:blip r:embed="rId5"/>
          <a:srcRect l="42607" t="62979" r="41910" b="13901"/>
          <a:stretch/>
        </p:blipFill>
        <p:spPr>
          <a:xfrm>
            <a:off x="3441341" y="5012988"/>
            <a:ext cx="1887670" cy="1585609"/>
          </a:xfrm>
          <a:prstGeom prst="rect">
            <a:avLst/>
          </a:prstGeom>
        </p:spPr>
      </p:pic>
      <p:sp>
        <p:nvSpPr>
          <p:cNvPr id="18" name="Rectangle 17">
            <a:extLst>
              <a:ext uri="{FF2B5EF4-FFF2-40B4-BE49-F238E27FC236}">
                <a16:creationId xmlns:a16="http://schemas.microsoft.com/office/drawing/2014/main" id="{12F3C783-B172-4DB9-8EFF-6163FBB04012}"/>
              </a:ext>
            </a:extLst>
          </p:cNvPr>
          <p:cNvSpPr/>
          <p:nvPr/>
        </p:nvSpPr>
        <p:spPr>
          <a:xfrm>
            <a:off x="3680303" y="4745523"/>
            <a:ext cx="1409745" cy="307777"/>
          </a:xfrm>
          <a:prstGeom prst="rect">
            <a:avLst/>
          </a:prstGeom>
        </p:spPr>
        <p:txBody>
          <a:bodyPr wrap="none">
            <a:spAutoFit/>
          </a:bodyPr>
          <a:lstStyle/>
          <a:p>
            <a:r>
              <a:rPr lang="en-US" sz="1400" dirty="0"/>
              <a:t>Detected CPs = 2</a:t>
            </a:r>
          </a:p>
        </p:txBody>
      </p:sp>
      <p:sp>
        <p:nvSpPr>
          <p:cNvPr id="19" name="Rectangle 18">
            <a:extLst>
              <a:ext uri="{FF2B5EF4-FFF2-40B4-BE49-F238E27FC236}">
                <a16:creationId xmlns:a16="http://schemas.microsoft.com/office/drawing/2014/main" id="{1D924A11-B3B7-463B-93CF-9698DC78ED16}"/>
              </a:ext>
            </a:extLst>
          </p:cNvPr>
          <p:cNvSpPr/>
          <p:nvPr/>
        </p:nvSpPr>
        <p:spPr>
          <a:xfrm>
            <a:off x="3588965" y="2857568"/>
            <a:ext cx="1409745" cy="307777"/>
          </a:xfrm>
          <a:prstGeom prst="rect">
            <a:avLst/>
          </a:prstGeom>
        </p:spPr>
        <p:txBody>
          <a:bodyPr wrap="none">
            <a:spAutoFit/>
          </a:bodyPr>
          <a:lstStyle/>
          <a:p>
            <a:r>
              <a:rPr lang="en-US" sz="1400" dirty="0"/>
              <a:t>Detected CPs = 4</a:t>
            </a:r>
          </a:p>
        </p:txBody>
      </p:sp>
      <p:pic>
        <p:nvPicPr>
          <p:cNvPr id="20" name="Picture 19">
            <a:extLst>
              <a:ext uri="{FF2B5EF4-FFF2-40B4-BE49-F238E27FC236}">
                <a16:creationId xmlns:a16="http://schemas.microsoft.com/office/drawing/2014/main" id="{1C87B3A3-8EAF-494C-AAF3-F4F8F5B66AAA}"/>
              </a:ext>
            </a:extLst>
          </p:cNvPr>
          <p:cNvPicPr>
            <a:picLocks noChangeAspect="1"/>
          </p:cNvPicPr>
          <p:nvPr/>
        </p:nvPicPr>
        <p:blipFill rotWithShape="1">
          <a:blip r:embed="rId6"/>
          <a:srcRect l="43709" t="61986" r="43709" b="16171"/>
          <a:stretch/>
        </p:blipFill>
        <p:spPr>
          <a:xfrm>
            <a:off x="3464729" y="3162538"/>
            <a:ext cx="1533981" cy="1498061"/>
          </a:xfrm>
          <a:prstGeom prst="rect">
            <a:avLst/>
          </a:prstGeom>
        </p:spPr>
      </p:pic>
      <p:sp>
        <p:nvSpPr>
          <p:cNvPr id="21" name="Rectangle 20">
            <a:extLst>
              <a:ext uri="{FF2B5EF4-FFF2-40B4-BE49-F238E27FC236}">
                <a16:creationId xmlns:a16="http://schemas.microsoft.com/office/drawing/2014/main" id="{520C408B-9262-4494-963F-044E4A907198}"/>
              </a:ext>
            </a:extLst>
          </p:cNvPr>
          <p:cNvSpPr/>
          <p:nvPr/>
        </p:nvSpPr>
        <p:spPr>
          <a:xfrm>
            <a:off x="3526846" y="858320"/>
            <a:ext cx="1409745" cy="307777"/>
          </a:xfrm>
          <a:prstGeom prst="rect">
            <a:avLst/>
          </a:prstGeom>
        </p:spPr>
        <p:txBody>
          <a:bodyPr wrap="none">
            <a:spAutoFit/>
          </a:bodyPr>
          <a:lstStyle/>
          <a:p>
            <a:r>
              <a:rPr lang="en-US" sz="1400" dirty="0"/>
              <a:t>Detected CPs = 0</a:t>
            </a:r>
          </a:p>
        </p:txBody>
      </p:sp>
      <p:pic>
        <p:nvPicPr>
          <p:cNvPr id="22" name="Picture 21">
            <a:extLst>
              <a:ext uri="{FF2B5EF4-FFF2-40B4-BE49-F238E27FC236}">
                <a16:creationId xmlns:a16="http://schemas.microsoft.com/office/drawing/2014/main" id="{8F41EF23-3D20-471E-84B5-E6F331260DE5}"/>
              </a:ext>
            </a:extLst>
          </p:cNvPr>
          <p:cNvPicPr>
            <a:picLocks noChangeAspect="1"/>
          </p:cNvPicPr>
          <p:nvPr/>
        </p:nvPicPr>
        <p:blipFill rotWithShape="1">
          <a:blip r:embed="rId7"/>
          <a:srcRect l="41749" t="58865" r="42769" b="15036"/>
          <a:stretch/>
        </p:blipFill>
        <p:spPr>
          <a:xfrm>
            <a:off x="3365922" y="1119913"/>
            <a:ext cx="1731591" cy="1641896"/>
          </a:xfrm>
          <a:prstGeom prst="rect">
            <a:avLst/>
          </a:prstGeom>
        </p:spPr>
      </p:pic>
      <p:sp>
        <p:nvSpPr>
          <p:cNvPr id="23" name="Rectangle 22">
            <a:extLst>
              <a:ext uri="{FF2B5EF4-FFF2-40B4-BE49-F238E27FC236}">
                <a16:creationId xmlns:a16="http://schemas.microsoft.com/office/drawing/2014/main" id="{97A249EA-577E-4466-992C-C6A6E0E896D4}"/>
              </a:ext>
            </a:extLst>
          </p:cNvPr>
          <p:cNvSpPr/>
          <p:nvPr/>
        </p:nvSpPr>
        <p:spPr>
          <a:xfrm>
            <a:off x="5805821" y="6580613"/>
            <a:ext cx="1409681" cy="307777"/>
          </a:xfrm>
          <a:prstGeom prst="rect">
            <a:avLst/>
          </a:prstGeom>
        </p:spPr>
        <p:txBody>
          <a:bodyPr wrap="none">
            <a:spAutoFit/>
          </a:bodyPr>
          <a:lstStyle/>
          <a:p>
            <a:r>
              <a:rPr lang="en-US" sz="1400" dirty="0" err="1"/>
              <a:t>Target_FID</a:t>
            </a:r>
            <a:r>
              <a:rPr lang="en-US" sz="1400" dirty="0"/>
              <a:t> = 573</a:t>
            </a:r>
          </a:p>
        </p:txBody>
      </p:sp>
      <p:sp>
        <p:nvSpPr>
          <p:cNvPr id="24" name="Rectangle 23">
            <a:extLst>
              <a:ext uri="{FF2B5EF4-FFF2-40B4-BE49-F238E27FC236}">
                <a16:creationId xmlns:a16="http://schemas.microsoft.com/office/drawing/2014/main" id="{E2911D1A-749B-4060-BE29-AE051E2D3D05}"/>
              </a:ext>
            </a:extLst>
          </p:cNvPr>
          <p:cNvSpPr/>
          <p:nvPr/>
        </p:nvSpPr>
        <p:spPr>
          <a:xfrm>
            <a:off x="5812010" y="843460"/>
            <a:ext cx="1409745" cy="307777"/>
          </a:xfrm>
          <a:prstGeom prst="rect">
            <a:avLst/>
          </a:prstGeom>
        </p:spPr>
        <p:txBody>
          <a:bodyPr wrap="none">
            <a:spAutoFit/>
          </a:bodyPr>
          <a:lstStyle/>
          <a:p>
            <a:r>
              <a:rPr lang="en-US" sz="1400" dirty="0"/>
              <a:t>Detected CPs = 4</a:t>
            </a:r>
          </a:p>
        </p:txBody>
      </p:sp>
      <p:pic>
        <p:nvPicPr>
          <p:cNvPr id="25" name="Picture 24">
            <a:extLst>
              <a:ext uri="{FF2B5EF4-FFF2-40B4-BE49-F238E27FC236}">
                <a16:creationId xmlns:a16="http://schemas.microsoft.com/office/drawing/2014/main" id="{2CEBC456-EE3D-47AF-9952-DA90CB13F41F}"/>
              </a:ext>
            </a:extLst>
          </p:cNvPr>
          <p:cNvPicPr>
            <a:picLocks noChangeAspect="1"/>
          </p:cNvPicPr>
          <p:nvPr/>
        </p:nvPicPr>
        <p:blipFill rotWithShape="1">
          <a:blip r:embed="rId8"/>
          <a:srcRect l="42960" t="61986" r="43709" b="14894"/>
          <a:stretch/>
        </p:blipFill>
        <p:spPr>
          <a:xfrm>
            <a:off x="5596436" y="1185808"/>
            <a:ext cx="1625319" cy="1585610"/>
          </a:xfrm>
          <a:prstGeom prst="rect">
            <a:avLst/>
          </a:prstGeom>
        </p:spPr>
      </p:pic>
      <p:pic>
        <p:nvPicPr>
          <p:cNvPr id="26" name="Picture 25">
            <a:extLst>
              <a:ext uri="{FF2B5EF4-FFF2-40B4-BE49-F238E27FC236}">
                <a16:creationId xmlns:a16="http://schemas.microsoft.com/office/drawing/2014/main" id="{E79D6C68-9240-46B3-8DB5-745E9ED1EC18}"/>
              </a:ext>
            </a:extLst>
          </p:cNvPr>
          <p:cNvPicPr>
            <a:picLocks noChangeAspect="1"/>
          </p:cNvPicPr>
          <p:nvPr/>
        </p:nvPicPr>
        <p:blipFill rotWithShape="1">
          <a:blip r:embed="rId9"/>
          <a:srcRect l="43709" t="64396" r="43709" b="15832"/>
          <a:stretch/>
        </p:blipFill>
        <p:spPr>
          <a:xfrm>
            <a:off x="5493842" y="3284573"/>
            <a:ext cx="1533981" cy="1355878"/>
          </a:xfrm>
          <a:prstGeom prst="rect">
            <a:avLst/>
          </a:prstGeom>
        </p:spPr>
      </p:pic>
      <p:sp>
        <p:nvSpPr>
          <p:cNvPr id="27" name="Rectangle 26">
            <a:extLst>
              <a:ext uri="{FF2B5EF4-FFF2-40B4-BE49-F238E27FC236}">
                <a16:creationId xmlns:a16="http://schemas.microsoft.com/office/drawing/2014/main" id="{A2FB8439-9B89-4984-A943-1B1309B77101}"/>
              </a:ext>
            </a:extLst>
          </p:cNvPr>
          <p:cNvSpPr/>
          <p:nvPr/>
        </p:nvSpPr>
        <p:spPr>
          <a:xfrm>
            <a:off x="5555959" y="2888709"/>
            <a:ext cx="1409745" cy="307777"/>
          </a:xfrm>
          <a:prstGeom prst="rect">
            <a:avLst/>
          </a:prstGeom>
        </p:spPr>
        <p:txBody>
          <a:bodyPr wrap="none">
            <a:spAutoFit/>
          </a:bodyPr>
          <a:lstStyle/>
          <a:p>
            <a:r>
              <a:rPr lang="en-US" sz="1400" dirty="0"/>
              <a:t>Detected CPs = 6</a:t>
            </a:r>
          </a:p>
        </p:txBody>
      </p:sp>
      <p:pic>
        <p:nvPicPr>
          <p:cNvPr id="28" name="Picture 27">
            <a:extLst>
              <a:ext uri="{FF2B5EF4-FFF2-40B4-BE49-F238E27FC236}">
                <a16:creationId xmlns:a16="http://schemas.microsoft.com/office/drawing/2014/main" id="{24B93881-CE1E-4AEB-B8D5-9A047AB75956}"/>
              </a:ext>
            </a:extLst>
          </p:cNvPr>
          <p:cNvPicPr>
            <a:picLocks noChangeAspect="1"/>
          </p:cNvPicPr>
          <p:nvPr/>
        </p:nvPicPr>
        <p:blipFill rotWithShape="1">
          <a:blip r:embed="rId10"/>
          <a:srcRect l="43709" t="62695" r="43709" b="14185"/>
          <a:stretch/>
        </p:blipFill>
        <p:spPr>
          <a:xfrm>
            <a:off x="5642104" y="4995004"/>
            <a:ext cx="1533981" cy="1585609"/>
          </a:xfrm>
          <a:prstGeom prst="rect">
            <a:avLst/>
          </a:prstGeom>
        </p:spPr>
      </p:pic>
      <p:sp>
        <p:nvSpPr>
          <p:cNvPr id="29" name="Rectangle 28">
            <a:extLst>
              <a:ext uri="{FF2B5EF4-FFF2-40B4-BE49-F238E27FC236}">
                <a16:creationId xmlns:a16="http://schemas.microsoft.com/office/drawing/2014/main" id="{06C2CC0D-B6EA-433C-A79C-37DC798EDD87}"/>
              </a:ext>
            </a:extLst>
          </p:cNvPr>
          <p:cNvSpPr/>
          <p:nvPr/>
        </p:nvSpPr>
        <p:spPr>
          <a:xfrm>
            <a:off x="5642104" y="4712577"/>
            <a:ext cx="1409745" cy="307777"/>
          </a:xfrm>
          <a:prstGeom prst="rect">
            <a:avLst/>
          </a:prstGeom>
        </p:spPr>
        <p:txBody>
          <a:bodyPr wrap="none">
            <a:spAutoFit/>
          </a:bodyPr>
          <a:lstStyle/>
          <a:p>
            <a:r>
              <a:rPr lang="en-US" sz="1400" dirty="0"/>
              <a:t>Detected CPs = 1</a:t>
            </a:r>
          </a:p>
        </p:txBody>
      </p:sp>
      <p:sp>
        <p:nvSpPr>
          <p:cNvPr id="30" name="Rectangle 29">
            <a:extLst>
              <a:ext uri="{FF2B5EF4-FFF2-40B4-BE49-F238E27FC236}">
                <a16:creationId xmlns:a16="http://schemas.microsoft.com/office/drawing/2014/main" id="{75317F76-E5A5-4B5C-97D0-C7105A7D3DA9}"/>
              </a:ext>
            </a:extLst>
          </p:cNvPr>
          <p:cNvSpPr/>
          <p:nvPr/>
        </p:nvSpPr>
        <p:spPr>
          <a:xfrm>
            <a:off x="7500024" y="1498670"/>
            <a:ext cx="4028399" cy="3754874"/>
          </a:xfrm>
          <a:prstGeom prst="rect">
            <a:avLst/>
          </a:prstGeom>
        </p:spPr>
        <p:txBody>
          <a:bodyPr wrap="square">
            <a:spAutoFit/>
          </a:bodyPr>
          <a:lstStyle/>
          <a:p>
            <a:r>
              <a:rPr lang="en-US" sz="1400" dirty="0"/>
              <a:t>Observations:</a:t>
            </a:r>
          </a:p>
          <a:p>
            <a:pPr marL="285750" indent="-285750">
              <a:buFont typeface="Arial" panose="020B0604020202020204" pitchFamily="34" charset="0"/>
              <a:buChar char="•"/>
            </a:pPr>
            <a:r>
              <a:rPr lang="en-US" sz="1400" dirty="0"/>
              <a:t>Above 30m scale in </a:t>
            </a:r>
            <a:r>
              <a:rPr lang="en-US" sz="1400" dirty="0" err="1"/>
              <a:t>reduceToVectors</a:t>
            </a:r>
            <a:r>
              <a:rPr lang="en-US" sz="1400" dirty="0"/>
              <a:t>(), the blue (post projection) doesn’t match up with the original (red) kernel peaks. This means the CP features after </a:t>
            </a:r>
            <a:r>
              <a:rPr lang="en-US" sz="1400" dirty="0" err="1"/>
              <a:t>reducetoVectors</a:t>
            </a:r>
            <a:r>
              <a:rPr lang="en-US" sz="1400" dirty="0"/>
              <a:t>() are very inaccurate. At 500m the features don’t line up with the original red dots; at 1000m the blue blends together and the number of detected features decrease because of it.</a:t>
            </a:r>
          </a:p>
          <a:p>
            <a:pPr marL="285750" indent="-285750">
              <a:buFont typeface="Arial" panose="020B0604020202020204" pitchFamily="34" charset="0"/>
              <a:buChar char="•"/>
            </a:pPr>
            <a:r>
              <a:rPr lang="en-US" sz="1400" dirty="0"/>
              <a:t>At 30m scale, even if fewer CPs are detected, at least they’re not shifted from the red and the detected CP features line up well with the original kernel peaks. Also, no blue pixels (post-projection) seem to be ‘made out of thin air’, i.e. blue pixels always align with the red ones.</a:t>
            </a:r>
          </a:p>
          <a:p>
            <a:pPr marL="285750" indent="-285750">
              <a:buFont typeface="Arial" panose="020B0604020202020204" pitchFamily="34" charset="0"/>
              <a:buChar char="•"/>
            </a:pPr>
            <a:r>
              <a:rPr lang="en-US" sz="1400" dirty="0"/>
              <a:t>TAKEAWAY: 30m is the only scale for </a:t>
            </a:r>
            <a:r>
              <a:rPr lang="en-US" sz="1400" dirty="0" err="1"/>
              <a:t>reduceToVectors</a:t>
            </a:r>
            <a:r>
              <a:rPr lang="en-US" sz="1400" dirty="0"/>
              <a:t>()</a:t>
            </a:r>
          </a:p>
        </p:txBody>
      </p:sp>
    </p:spTree>
    <p:extLst>
      <p:ext uri="{BB962C8B-B14F-4D97-AF65-F5344CB8AC3E}">
        <p14:creationId xmlns:p14="http://schemas.microsoft.com/office/powerpoint/2010/main" val="3902448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432" y="115468"/>
            <a:ext cx="9291454" cy="923330"/>
          </a:xfrm>
          <a:prstGeom prst="rect">
            <a:avLst/>
          </a:prstGeom>
          <a:noFill/>
        </p:spPr>
        <p:txBody>
          <a:bodyPr wrap="none" rtlCol="0">
            <a:spAutoFit/>
          </a:bodyPr>
          <a:lstStyle/>
          <a:p>
            <a:r>
              <a:rPr lang="en-US" dirty="0"/>
              <a:t>Center pivot detection: accuracy assessment at point level</a:t>
            </a:r>
          </a:p>
          <a:p>
            <a:endParaRPr lang="en-US" dirty="0"/>
          </a:p>
          <a:p>
            <a:pPr marL="285750" indent="-285750">
              <a:buFont typeface="Arial" panose="020B0604020202020204" pitchFamily="34" charset="0"/>
              <a:buChar char="•"/>
            </a:pPr>
            <a:r>
              <a:rPr lang="en-US" dirty="0"/>
              <a:t>Masked out centroids if it didn’t fall into map3 </a:t>
            </a:r>
            <a:r>
              <a:rPr lang="en-US" dirty="0" err="1"/>
              <a:t>agri</a:t>
            </a:r>
            <a:r>
              <a:rPr lang="en-US" dirty="0"/>
              <a:t> class, but didn’t’ mask out any reported CPs</a:t>
            </a:r>
          </a:p>
        </p:txBody>
      </p:sp>
      <p:graphicFrame>
        <p:nvGraphicFramePr>
          <p:cNvPr id="8" name="Table 7"/>
          <p:cNvGraphicFramePr>
            <a:graphicFrameLocks noGrp="1"/>
          </p:cNvGraphicFramePr>
          <p:nvPr>
            <p:extLst>
              <p:ext uri="{D42A27DB-BD31-4B8C-83A1-F6EECF244321}">
                <p14:modId xmlns:p14="http://schemas.microsoft.com/office/powerpoint/2010/main" val="4081997157"/>
              </p:ext>
            </p:extLst>
          </p:nvPr>
        </p:nvGraphicFramePr>
        <p:xfrm>
          <a:off x="1173501" y="2294387"/>
          <a:ext cx="9984123" cy="1925320"/>
        </p:xfrm>
        <a:graphic>
          <a:graphicData uri="http://schemas.openxmlformats.org/drawingml/2006/table">
            <a:tbl>
              <a:tblPr bandRow="1">
                <a:tableStyleId>{7E9639D4-E3E2-4D34-9284-5A2195B3D0D7}</a:tableStyleId>
              </a:tblPr>
              <a:tblGrid>
                <a:gridCol w="1880984">
                  <a:extLst>
                    <a:ext uri="{9D8B030D-6E8A-4147-A177-3AD203B41FA5}">
                      <a16:colId xmlns:a16="http://schemas.microsoft.com/office/drawing/2014/main" val="20000"/>
                    </a:ext>
                  </a:extLst>
                </a:gridCol>
                <a:gridCol w="4031755">
                  <a:extLst>
                    <a:ext uri="{9D8B030D-6E8A-4147-A177-3AD203B41FA5}">
                      <a16:colId xmlns:a16="http://schemas.microsoft.com/office/drawing/2014/main" val="20001"/>
                    </a:ext>
                  </a:extLst>
                </a:gridCol>
                <a:gridCol w="4071384">
                  <a:extLst>
                    <a:ext uri="{9D8B030D-6E8A-4147-A177-3AD203B41FA5}">
                      <a16:colId xmlns:a16="http://schemas.microsoft.com/office/drawing/2014/main" val="20002"/>
                    </a:ext>
                  </a:extLst>
                </a:gridCol>
              </a:tblGrid>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 not</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b="1" dirty="0"/>
                        <a:t>Detected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Spatial join detected features and reported features -&gt; intersection</a:t>
                      </a:r>
                    </a:p>
                    <a:p>
                      <a:r>
                        <a:rPr lang="en-US" dirty="0"/>
                        <a:t>Accuracy = intersection/(reported CPs)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positive = (detected CPs – intersection)/(reported CPs)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b="1" dirty="0"/>
                        <a:t>Detected not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negative</a:t>
                      </a:r>
                      <a:r>
                        <a:rPr lang="en-US" baseline="0" dirty="0"/>
                        <a:t> = (reported CPs – intersection)/(reported CPs)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N/A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2"/>
          <a:stretch>
            <a:fillRect/>
          </a:stretch>
        </p:blipFill>
        <p:spPr>
          <a:xfrm>
            <a:off x="4131644" y="4331440"/>
            <a:ext cx="3289300" cy="2273300"/>
          </a:xfrm>
          <a:prstGeom prst="rect">
            <a:avLst/>
          </a:prstGeom>
        </p:spPr>
      </p:pic>
      <p:sp>
        <p:nvSpPr>
          <p:cNvPr id="10" name="TextBox 9"/>
          <p:cNvSpPr txBox="1"/>
          <p:nvPr/>
        </p:nvSpPr>
        <p:spPr>
          <a:xfrm>
            <a:off x="7537022" y="5047620"/>
            <a:ext cx="3155844" cy="923330"/>
          </a:xfrm>
          <a:prstGeom prst="rect">
            <a:avLst/>
          </a:prstGeom>
          <a:noFill/>
        </p:spPr>
        <p:txBody>
          <a:bodyPr wrap="none" rtlCol="0">
            <a:spAutoFit/>
          </a:bodyPr>
          <a:lstStyle/>
          <a:p>
            <a:r>
              <a:rPr lang="en-US" dirty="0"/>
              <a:t>Big circle = 2km radius test area</a:t>
            </a:r>
          </a:p>
          <a:p>
            <a:r>
              <a:rPr lang="en-US" dirty="0"/>
              <a:t>Small circles = reported CP</a:t>
            </a:r>
          </a:p>
          <a:p>
            <a:r>
              <a:rPr lang="en-US" dirty="0"/>
              <a:t>Points = detected CP</a:t>
            </a:r>
          </a:p>
        </p:txBody>
      </p:sp>
      <p:sp>
        <p:nvSpPr>
          <p:cNvPr id="11" name="Rectangle 10">
            <a:extLst>
              <a:ext uri="{FF2B5EF4-FFF2-40B4-BE49-F238E27FC236}">
                <a16:creationId xmlns:a16="http://schemas.microsoft.com/office/drawing/2014/main" id="{26319C17-2EC1-498E-8AD1-1BB2C502C175}"/>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Tree>
    <p:extLst>
      <p:ext uri="{BB962C8B-B14F-4D97-AF65-F5344CB8AC3E}">
        <p14:creationId xmlns:p14="http://schemas.microsoft.com/office/powerpoint/2010/main" val="1248363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432" y="115468"/>
            <a:ext cx="5567525" cy="369332"/>
          </a:xfrm>
          <a:prstGeom prst="rect">
            <a:avLst/>
          </a:prstGeom>
          <a:noFill/>
        </p:spPr>
        <p:txBody>
          <a:bodyPr wrap="none" rtlCol="0">
            <a:spAutoFit/>
          </a:bodyPr>
          <a:lstStyle/>
          <a:p>
            <a:r>
              <a:rPr lang="en-US" dirty="0"/>
              <a:t>Center pivot detection: accuracy assessment at area level</a:t>
            </a:r>
          </a:p>
        </p:txBody>
      </p:sp>
      <p:sp>
        <p:nvSpPr>
          <p:cNvPr id="7" name="TextBox 6"/>
          <p:cNvSpPr txBox="1"/>
          <p:nvPr/>
        </p:nvSpPr>
        <p:spPr>
          <a:xfrm>
            <a:off x="612280" y="735761"/>
            <a:ext cx="10967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Ultimately, will want to get rid of entire areas of CPs because don’t know what radius to associate with each detected CP centroid. Assume need to get rid of an area equal to radius = max of local CPs from the detected centroid (i.e. want to avoid irrigation as much as possible)</a:t>
            </a:r>
          </a:p>
          <a:p>
            <a:pPr marL="285750" indent="-285750">
              <a:buFont typeface="Arial" panose="020B0604020202020204" pitchFamily="34" charset="0"/>
              <a:buChar char="•"/>
            </a:pPr>
            <a:r>
              <a:rPr lang="en-US" sz="1600" dirty="0"/>
              <a:t>Masked out both reported CP areas and detected CP areas outside of mapbiomas3 </a:t>
            </a:r>
            <a:r>
              <a:rPr lang="en-US" sz="1600" dirty="0" err="1"/>
              <a:t>agri</a:t>
            </a:r>
            <a:r>
              <a:rPr lang="en-US" sz="1600" dirty="0"/>
              <a:t> class</a:t>
            </a:r>
          </a:p>
        </p:txBody>
      </p:sp>
      <p:sp>
        <p:nvSpPr>
          <p:cNvPr id="8" name="Rectangle 7">
            <a:extLst>
              <a:ext uri="{FF2B5EF4-FFF2-40B4-BE49-F238E27FC236}">
                <a16:creationId xmlns:a16="http://schemas.microsoft.com/office/drawing/2014/main" id="{F257E861-05D9-4031-AE6F-8D77C9DBEB4F}"/>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9" name="Table 8">
            <a:extLst>
              <a:ext uri="{FF2B5EF4-FFF2-40B4-BE49-F238E27FC236}">
                <a16:creationId xmlns:a16="http://schemas.microsoft.com/office/drawing/2014/main" id="{AAA5347F-E887-4875-A0DC-16D752CCC471}"/>
              </a:ext>
            </a:extLst>
          </p:cNvPr>
          <p:cNvGraphicFramePr>
            <a:graphicFrameLocks noGrp="1"/>
          </p:cNvGraphicFramePr>
          <p:nvPr>
            <p:extLst>
              <p:ext uri="{D42A27DB-BD31-4B8C-83A1-F6EECF244321}">
                <p14:modId xmlns:p14="http://schemas.microsoft.com/office/powerpoint/2010/main" val="789776716"/>
              </p:ext>
            </p:extLst>
          </p:nvPr>
        </p:nvGraphicFramePr>
        <p:xfrm>
          <a:off x="1173501" y="2294387"/>
          <a:ext cx="9984123" cy="2199640"/>
        </p:xfrm>
        <a:graphic>
          <a:graphicData uri="http://schemas.openxmlformats.org/drawingml/2006/table">
            <a:tbl>
              <a:tblPr bandRow="1">
                <a:tableStyleId>{7E9639D4-E3E2-4D34-9284-5A2195B3D0D7}</a:tableStyleId>
              </a:tblPr>
              <a:tblGrid>
                <a:gridCol w="1880984">
                  <a:extLst>
                    <a:ext uri="{9D8B030D-6E8A-4147-A177-3AD203B41FA5}">
                      <a16:colId xmlns:a16="http://schemas.microsoft.com/office/drawing/2014/main" val="20000"/>
                    </a:ext>
                  </a:extLst>
                </a:gridCol>
                <a:gridCol w="4031755">
                  <a:extLst>
                    <a:ext uri="{9D8B030D-6E8A-4147-A177-3AD203B41FA5}">
                      <a16:colId xmlns:a16="http://schemas.microsoft.com/office/drawing/2014/main" val="20001"/>
                    </a:ext>
                  </a:extLst>
                </a:gridCol>
                <a:gridCol w="4071384">
                  <a:extLst>
                    <a:ext uri="{9D8B030D-6E8A-4147-A177-3AD203B41FA5}">
                      <a16:colId xmlns:a16="http://schemas.microsoft.com/office/drawing/2014/main" val="20002"/>
                    </a:ext>
                  </a:extLst>
                </a:gridCol>
              </a:tblGrid>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 not</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b="1" dirty="0"/>
                        <a:t>Detected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Mask reported image with detected image -&gt; intersection</a:t>
                      </a:r>
                    </a:p>
                    <a:p>
                      <a:r>
                        <a:rPr lang="en-US" dirty="0"/>
                        <a:t>Accuracy = intersection area/(reported area)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positive = (detected area – intersection area)/(reported area)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b="1" dirty="0"/>
                        <a:t>Detected not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negative</a:t>
                      </a:r>
                      <a:r>
                        <a:rPr lang="en-US" baseline="0" dirty="0"/>
                        <a:t> = (reported area – intersection area)/(reported area)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N/A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42062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89EBC8-73BC-4DB3-A59A-A7F6081241B4}"/>
              </a:ext>
            </a:extLst>
          </p:cNvPr>
          <p:cNvPicPr>
            <a:picLocks noChangeAspect="1"/>
          </p:cNvPicPr>
          <p:nvPr/>
        </p:nvPicPr>
        <p:blipFill rotWithShape="1">
          <a:blip r:embed="rId2"/>
          <a:srcRect l="31458" t="31297" r="15426" b="24822"/>
          <a:stretch/>
        </p:blipFill>
        <p:spPr>
          <a:xfrm>
            <a:off x="148432" y="3080156"/>
            <a:ext cx="5561704" cy="2584524"/>
          </a:xfrm>
          <a:prstGeom prst="rect">
            <a:avLst/>
          </a:prstGeom>
        </p:spPr>
      </p:pic>
      <p:sp>
        <p:nvSpPr>
          <p:cNvPr id="3" name="Rectangle 2">
            <a:extLst>
              <a:ext uri="{FF2B5EF4-FFF2-40B4-BE49-F238E27FC236}">
                <a16:creationId xmlns:a16="http://schemas.microsoft.com/office/drawing/2014/main" id="{D58BA6E7-8CA1-454C-905A-67B9995FD321}"/>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5" name="TextBox 4">
            <a:extLst>
              <a:ext uri="{FF2B5EF4-FFF2-40B4-BE49-F238E27FC236}">
                <a16:creationId xmlns:a16="http://schemas.microsoft.com/office/drawing/2014/main" id="{7023DC2F-1387-4827-B528-568C20066C7F}"/>
              </a:ext>
            </a:extLst>
          </p:cNvPr>
          <p:cNvSpPr txBox="1"/>
          <p:nvPr/>
        </p:nvSpPr>
        <p:spPr>
          <a:xfrm>
            <a:off x="148432" y="115468"/>
            <a:ext cx="11787406" cy="2616101"/>
          </a:xfrm>
          <a:prstGeom prst="rect">
            <a:avLst/>
          </a:prstGeom>
          <a:noFill/>
        </p:spPr>
        <p:txBody>
          <a:bodyPr wrap="square" rtlCol="0">
            <a:spAutoFit/>
          </a:bodyPr>
          <a:lstStyle/>
          <a:p>
            <a:r>
              <a:rPr lang="en-US" dirty="0"/>
              <a:t>Center pivot detection: using image with max variance in EVI as the analysis input; SLC off images in Landsat 7</a:t>
            </a:r>
          </a:p>
          <a:p>
            <a:endParaRPr lang="en-US" dirty="0"/>
          </a:p>
          <a:p>
            <a:pPr marL="285750" indent="-285750">
              <a:buFont typeface="Arial" panose="020B0604020202020204" pitchFamily="34" charset="0"/>
              <a:buChar char="•"/>
            </a:pPr>
            <a:r>
              <a:rPr lang="en-US" sz="1600" dirty="0"/>
              <a:t>Here, the maximum variance in EVI occurred in September 2013 (from Landsat 7), but clearly there’s no obvious center pivot to be found and the image is SLC-off</a:t>
            </a:r>
          </a:p>
          <a:p>
            <a:pPr marL="285750" indent="-285750">
              <a:buFont typeface="Arial" panose="020B0604020202020204" pitchFamily="34" charset="0"/>
              <a:buChar char="•"/>
            </a:pPr>
            <a:r>
              <a:rPr lang="en-US" sz="1600" dirty="0"/>
              <a:t>SLC-off images return no detected center pivot because the edge masking takes them out. The red below is pre-edge masked kernel peaks. So don’t need to worry about SLC edges creating false positives. However there’s no attribute in EVI composite that allows filtering out SLC off images.</a:t>
            </a:r>
          </a:p>
          <a:p>
            <a:pPr marL="285750" indent="-285750">
              <a:buFont typeface="Arial" panose="020B0604020202020204" pitchFamily="34" charset="0"/>
              <a:buChar char="•"/>
            </a:pPr>
            <a:r>
              <a:rPr lang="en-US" sz="1600" dirty="0"/>
              <a:t>TAKEAWAY: date of max EVI doesn’t correspond to best time to detect center pivot; is probably a time of mostly natural vegetation and SLC off images. Probably need multiple days because (1) different center pivots are active at different times, (2) avoid SLC off images. </a:t>
            </a:r>
          </a:p>
          <a:p>
            <a:pPr marL="285750" indent="-285750">
              <a:buFont typeface="Arial" panose="020B0604020202020204" pitchFamily="34" charset="0"/>
              <a:buChar char="•"/>
            </a:pPr>
            <a:r>
              <a:rPr lang="en-US" sz="1600" dirty="0"/>
              <a:t>TAKEAWAY: don’t use Landsat 7, it dumps too many valuable images</a:t>
            </a:r>
          </a:p>
        </p:txBody>
      </p:sp>
      <p:pic>
        <p:nvPicPr>
          <p:cNvPr id="6" name="Picture 5">
            <a:extLst>
              <a:ext uri="{FF2B5EF4-FFF2-40B4-BE49-F238E27FC236}">
                <a16:creationId xmlns:a16="http://schemas.microsoft.com/office/drawing/2014/main" id="{4ADB00BC-9017-4A51-9F3B-27E36D8A0E6F}"/>
              </a:ext>
            </a:extLst>
          </p:cNvPr>
          <p:cNvPicPr>
            <a:picLocks noChangeAspect="1"/>
          </p:cNvPicPr>
          <p:nvPr/>
        </p:nvPicPr>
        <p:blipFill rotWithShape="1">
          <a:blip r:embed="rId3"/>
          <a:srcRect l="29511" t="48794" r="34734" b="18014"/>
          <a:stretch/>
        </p:blipFill>
        <p:spPr>
          <a:xfrm>
            <a:off x="6481866" y="3080156"/>
            <a:ext cx="5204354" cy="2717529"/>
          </a:xfrm>
          <a:prstGeom prst="rect">
            <a:avLst/>
          </a:prstGeom>
        </p:spPr>
      </p:pic>
    </p:spTree>
    <p:extLst>
      <p:ext uri="{BB962C8B-B14F-4D97-AF65-F5344CB8AC3E}">
        <p14:creationId xmlns:p14="http://schemas.microsoft.com/office/powerpoint/2010/main" val="4051762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3512110" y="2599765"/>
            <a:ext cx="5535440" cy="461665"/>
          </a:xfrm>
          <a:prstGeom prst="rect">
            <a:avLst/>
          </a:prstGeom>
          <a:noFill/>
        </p:spPr>
        <p:txBody>
          <a:bodyPr wrap="none" rtlCol="0">
            <a:spAutoFit/>
          </a:bodyPr>
          <a:lstStyle/>
          <a:p>
            <a:r>
              <a:rPr lang="en-US" sz="2400" dirty="0"/>
              <a:t>Planet Imagery for land cover classification</a:t>
            </a:r>
          </a:p>
        </p:txBody>
      </p:sp>
    </p:spTree>
    <p:extLst>
      <p:ext uri="{BB962C8B-B14F-4D97-AF65-F5344CB8AC3E}">
        <p14:creationId xmlns:p14="http://schemas.microsoft.com/office/powerpoint/2010/main" val="3588275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2FC051-BC9D-40FA-A50F-84F9FCFE8E58}"/>
              </a:ext>
            </a:extLst>
          </p:cNvPr>
          <p:cNvPicPr>
            <a:picLocks noChangeAspect="1"/>
          </p:cNvPicPr>
          <p:nvPr/>
        </p:nvPicPr>
        <p:blipFill rotWithShape="1">
          <a:blip r:embed="rId2"/>
          <a:srcRect l="38984" t="38333" r="38750" b="14722"/>
          <a:stretch/>
        </p:blipFill>
        <p:spPr>
          <a:xfrm>
            <a:off x="6296025" y="2714625"/>
            <a:ext cx="2714626" cy="3219450"/>
          </a:xfrm>
          <a:prstGeom prst="rect">
            <a:avLst/>
          </a:prstGeom>
        </p:spPr>
      </p:pic>
      <p:sp>
        <p:nvSpPr>
          <p:cNvPr id="3" name="Rectangle 2">
            <a:extLst>
              <a:ext uri="{FF2B5EF4-FFF2-40B4-BE49-F238E27FC236}">
                <a16:creationId xmlns:a16="http://schemas.microsoft.com/office/drawing/2014/main" id="{3FCCDF29-B198-41F7-91AC-173F032A0EC3}"/>
              </a:ext>
            </a:extLst>
          </p:cNvPr>
          <p:cNvSpPr/>
          <p:nvPr/>
        </p:nvSpPr>
        <p:spPr>
          <a:xfrm>
            <a:off x="0" y="0"/>
            <a:ext cx="12077700" cy="2585323"/>
          </a:xfrm>
          <a:prstGeom prst="rect">
            <a:avLst/>
          </a:prstGeom>
        </p:spPr>
        <p:txBody>
          <a:bodyPr wrap="square">
            <a:spAutoFit/>
          </a:bodyPr>
          <a:lstStyle/>
          <a:p>
            <a:r>
              <a:rPr lang="en-US" dirty="0"/>
              <a:t>Center pivot detection: using image with max variance in EVI as the analysis input</a:t>
            </a:r>
          </a:p>
          <a:p>
            <a:endParaRPr lang="en-US" dirty="0"/>
          </a:p>
          <a:p>
            <a:pPr marL="285750" indent="-285750">
              <a:buFont typeface="Arial" panose="020B0604020202020204" pitchFamily="34" charset="0"/>
              <a:buChar char="•"/>
            </a:pPr>
            <a:r>
              <a:rPr lang="en-US" dirty="0"/>
              <a:t>Since a lot of the EVI variance from previous slide seemed to come from natural vegetation, masked out </a:t>
            </a:r>
            <a:r>
              <a:rPr lang="en-US" dirty="0" err="1"/>
              <a:t>nonagri</a:t>
            </a:r>
            <a:r>
              <a:rPr lang="en-US" dirty="0"/>
              <a:t> areas using map3</a:t>
            </a:r>
          </a:p>
          <a:p>
            <a:pPr marL="285750" indent="-285750">
              <a:buFont typeface="Arial" panose="020B0604020202020204" pitchFamily="34" charset="0"/>
              <a:buChar char="•"/>
            </a:pPr>
            <a:r>
              <a:rPr lang="en-US" dirty="0"/>
              <a:t>A lot of variability still comes from neighboring non-center pivot farmland, and even date of max EVI doesn’t highlight all the center pivots</a:t>
            </a:r>
          </a:p>
          <a:p>
            <a:pPr marL="285750" indent="-285750">
              <a:buFont typeface="Arial" panose="020B0604020202020204" pitchFamily="34" charset="0"/>
              <a:buChar char="•"/>
            </a:pPr>
            <a:r>
              <a:rPr lang="en-US" dirty="0"/>
              <a:t>TAKEAWAY: masking out </a:t>
            </a:r>
            <a:r>
              <a:rPr lang="en-US" dirty="0" err="1"/>
              <a:t>nonagri</a:t>
            </a:r>
            <a:r>
              <a:rPr lang="en-US" dirty="0"/>
              <a:t> improves choice of max EVI variance date, but still doesn’t really improve accuracy. Try to do analysis on the max EVI variance image over various time segments, like early season and late season, or by month/week. Overlay the detected CP images and if a detected CP persists in at least three images, call it CP.</a:t>
            </a:r>
          </a:p>
        </p:txBody>
      </p:sp>
      <p:pic>
        <p:nvPicPr>
          <p:cNvPr id="4" name="Picture 3">
            <a:extLst>
              <a:ext uri="{FF2B5EF4-FFF2-40B4-BE49-F238E27FC236}">
                <a16:creationId xmlns:a16="http://schemas.microsoft.com/office/drawing/2014/main" id="{0086905E-F786-49A1-A309-84C9AAAD4B6F}"/>
              </a:ext>
            </a:extLst>
          </p:cNvPr>
          <p:cNvPicPr>
            <a:picLocks noChangeAspect="1"/>
          </p:cNvPicPr>
          <p:nvPr/>
        </p:nvPicPr>
        <p:blipFill rotWithShape="1">
          <a:blip r:embed="rId3"/>
          <a:srcRect l="39452" t="45833" r="36485" b="17639"/>
          <a:stretch/>
        </p:blipFill>
        <p:spPr>
          <a:xfrm>
            <a:off x="2209799" y="3429000"/>
            <a:ext cx="2933701" cy="2505075"/>
          </a:xfrm>
          <a:prstGeom prst="rect">
            <a:avLst/>
          </a:prstGeom>
        </p:spPr>
      </p:pic>
      <p:sp>
        <p:nvSpPr>
          <p:cNvPr id="5" name="Rectangle 4">
            <a:extLst>
              <a:ext uri="{FF2B5EF4-FFF2-40B4-BE49-F238E27FC236}">
                <a16:creationId xmlns:a16="http://schemas.microsoft.com/office/drawing/2014/main" id="{7CCC8498-CA35-4886-9170-BF6CE2EEDDE9}"/>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6" name="Rectangle 5">
            <a:extLst>
              <a:ext uri="{FF2B5EF4-FFF2-40B4-BE49-F238E27FC236}">
                <a16:creationId xmlns:a16="http://schemas.microsoft.com/office/drawing/2014/main" id="{F3CE7DD7-8D45-4237-8810-8E8F94E181C3}"/>
              </a:ext>
            </a:extLst>
          </p:cNvPr>
          <p:cNvSpPr/>
          <p:nvPr/>
        </p:nvSpPr>
        <p:spPr>
          <a:xfrm>
            <a:off x="2440070" y="5934075"/>
            <a:ext cx="2324675" cy="738664"/>
          </a:xfrm>
          <a:prstGeom prst="rect">
            <a:avLst/>
          </a:prstGeom>
        </p:spPr>
        <p:txBody>
          <a:bodyPr wrap="none">
            <a:spAutoFit/>
          </a:bodyPr>
          <a:lstStyle/>
          <a:p>
            <a:r>
              <a:rPr lang="en-US" sz="1400" dirty="0"/>
              <a:t>Without masking out </a:t>
            </a:r>
            <a:r>
              <a:rPr lang="en-US" sz="1400" dirty="0" err="1"/>
              <a:t>nonagri</a:t>
            </a:r>
            <a:endParaRPr lang="en-US" sz="1400" dirty="0"/>
          </a:p>
          <a:p>
            <a:r>
              <a:rPr lang="en-US" sz="1400" dirty="0"/>
              <a:t>Date: Jan 9</a:t>
            </a:r>
          </a:p>
          <a:p>
            <a:r>
              <a:rPr lang="en-US" sz="1400" dirty="0"/>
              <a:t>Area accuracy: 0.25</a:t>
            </a:r>
          </a:p>
        </p:txBody>
      </p:sp>
      <p:sp>
        <p:nvSpPr>
          <p:cNvPr id="7" name="Rectangle 6">
            <a:extLst>
              <a:ext uri="{FF2B5EF4-FFF2-40B4-BE49-F238E27FC236}">
                <a16:creationId xmlns:a16="http://schemas.microsoft.com/office/drawing/2014/main" id="{9BB07269-99C8-4D16-941A-AA235B76D549}"/>
              </a:ext>
            </a:extLst>
          </p:cNvPr>
          <p:cNvSpPr/>
          <p:nvPr/>
        </p:nvSpPr>
        <p:spPr>
          <a:xfrm>
            <a:off x="6809196" y="6013608"/>
            <a:ext cx="1688283" cy="738664"/>
          </a:xfrm>
          <a:prstGeom prst="rect">
            <a:avLst/>
          </a:prstGeom>
        </p:spPr>
        <p:txBody>
          <a:bodyPr wrap="none">
            <a:spAutoFit/>
          </a:bodyPr>
          <a:lstStyle/>
          <a:p>
            <a:r>
              <a:rPr lang="en-US" sz="1400" dirty="0"/>
              <a:t>Masking out </a:t>
            </a:r>
            <a:r>
              <a:rPr lang="en-US" sz="1400" dirty="0" err="1"/>
              <a:t>nonagri</a:t>
            </a:r>
            <a:endParaRPr lang="en-US" sz="1400" dirty="0"/>
          </a:p>
          <a:p>
            <a:r>
              <a:rPr lang="en-US" sz="1400" dirty="0"/>
              <a:t>Date: June 18</a:t>
            </a:r>
          </a:p>
          <a:p>
            <a:r>
              <a:rPr lang="en-US" sz="1400" dirty="0"/>
              <a:t>Area accuracy: 0.27</a:t>
            </a:r>
          </a:p>
        </p:txBody>
      </p:sp>
    </p:spTree>
    <p:extLst>
      <p:ext uri="{BB962C8B-B14F-4D97-AF65-F5344CB8AC3E}">
        <p14:creationId xmlns:p14="http://schemas.microsoft.com/office/powerpoint/2010/main" val="3680299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F29B7-10FC-4E7C-9712-FEE9FE42F531}"/>
              </a:ext>
            </a:extLst>
          </p:cNvPr>
          <p:cNvPicPr>
            <a:picLocks noChangeAspect="1"/>
          </p:cNvPicPr>
          <p:nvPr/>
        </p:nvPicPr>
        <p:blipFill rotWithShape="1">
          <a:blip r:embed="rId2"/>
          <a:srcRect l="39453" t="56529" r="39844" b="6249"/>
          <a:stretch/>
        </p:blipFill>
        <p:spPr>
          <a:xfrm>
            <a:off x="6276975" y="1809749"/>
            <a:ext cx="2524126" cy="2552701"/>
          </a:xfrm>
          <a:prstGeom prst="rect">
            <a:avLst/>
          </a:prstGeom>
        </p:spPr>
      </p:pic>
      <p:sp>
        <p:nvSpPr>
          <p:cNvPr id="3" name="Rectangle 2">
            <a:extLst>
              <a:ext uri="{FF2B5EF4-FFF2-40B4-BE49-F238E27FC236}">
                <a16:creationId xmlns:a16="http://schemas.microsoft.com/office/drawing/2014/main" id="{D0A7C0BF-1AE9-4A2B-88B3-5FC0A4D738EA}"/>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4" name="Rectangle 3">
            <a:extLst>
              <a:ext uri="{FF2B5EF4-FFF2-40B4-BE49-F238E27FC236}">
                <a16:creationId xmlns:a16="http://schemas.microsoft.com/office/drawing/2014/main" id="{E0F5DE29-F764-4DE1-B8EE-DCC66ED37D7D}"/>
              </a:ext>
            </a:extLst>
          </p:cNvPr>
          <p:cNvSpPr/>
          <p:nvPr/>
        </p:nvSpPr>
        <p:spPr>
          <a:xfrm>
            <a:off x="111604" y="0"/>
            <a:ext cx="11737495" cy="954107"/>
          </a:xfrm>
          <a:prstGeom prst="rect">
            <a:avLst/>
          </a:prstGeom>
        </p:spPr>
        <p:txBody>
          <a:bodyPr wrap="square">
            <a:spAutoFit/>
          </a:bodyPr>
          <a:lstStyle/>
          <a:p>
            <a:r>
              <a:rPr lang="en-US" sz="1400" dirty="0"/>
              <a:t>Center pivot: the effect of kernel size</a:t>
            </a:r>
          </a:p>
          <a:p>
            <a:endParaRPr lang="en-US" sz="1400" dirty="0"/>
          </a:p>
          <a:p>
            <a:r>
              <a:rPr lang="en-US" sz="1400" dirty="0"/>
              <a:t>TAKEAWAY: kernel size matters, and also anything heterogeneous (including heterogeneous farmland) would be detected as center pivot. Can we assume that the size of center pivot doesn’t change </a:t>
            </a:r>
            <a:r>
              <a:rPr lang="en-US" sz="1400" dirty="0" err="1"/>
              <a:t>wrt</a:t>
            </a:r>
            <a:r>
              <a:rPr lang="en-US" sz="1400" dirty="0"/>
              <a:t> 2014? That way we can set the kernel size specific to the local region.</a:t>
            </a:r>
          </a:p>
        </p:txBody>
      </p:sp>
      <p:sp>
        <p:nvSpPr>
          <p:cNvPr id="5" name="Rectangle 4">
            <a:extLst>
              <a:ext uri="{FF2B5EF4-FFF2-40B4-BE49-F238E27FC236}">
                <a16:creationId xmlns:a16="http://schemas.microsoft.com/office/drawing/2014/main" id="{F3AC5042-A19A-4F34-B385-DDC7B8350A77}"/>
              </a:ext>
            </a:extLst>
          </p:cNvPr>
          <p:cNvSpPr/>
          <p:nvPr/>
        </p:nvSpPr>
        <p:spPr>
          <a:xfrm>
            <a:off x="6912059" y="1501972"/>
            <a:ext cx="1547924" cy="307777"/>
          </a:xfrm>
          <a:prstGeom prst="rect">
            <a:avLst/>
          </a:prstGeom>
        </p:spPr>
        <p:txBody>
          <a:bodyPr wrap="none">
            <a:spAutoFit/>
          </a:bodyPr>
          <a:lstStyle/>
          <a:p>
            <a:r>
              <a:rPr lang="en-US" sz="1400" dirty="0"/>
              <a:t>Kernel size = 400m</a:t>
            </a:r>
          </a:p>
        </p:txBody>
      </p:sp>
      <p:pic>
        <p:nvPicPr>
          <p:cNvPr id="6" name="Picture 5">
            <a:extLst>
              <a:ext uri="{FF2B5EF4-FFF2-40B4-BE49-F238E27FC236}">
                <a16:creationId xmlns:a16="http://schemas.microsoft.com/office/drawing/2014/main" id="{97899AC5-B3BC-430A-8354-D8E5C6B97115}"/>
              </a:ext>
            </a:extLst>
          </p:cNvPr>
          <p:cNvPicPr>
            <a:picLocks noChangeAspect="1"/>
          </p:cNvPicPr>
          <p:nvPr/>
        </p:nvPicPr>
        <p:blipFill rotWithShape="1">
          <a:blip r:embed="rId3"/>
          <a:srcRect l="39453" t="57639" r="38828" b="6250"/>
          <a:stretch/>
        </p:blipFill>
        <p:spPr>
          <a:xfrm>
            <a:off x="2695573" y="1809748"/>
            <a:ext cx="2647951" cy="2476501"/>
          </a:xfrm>
          <a:prstGeom prst="rect">
            <a:avLst/>
          </a:prstGeom>
        </p:spPr>
      </p:pic>
      <p:sp>
        <p:nvSpPr>
          <p:cNvPr id="7" name="Rectangle 6">
            <a:extLst>
              <a:ext uri="{FF2B5EF4-FFF2-40B4-BE49-F238E27FC236}">
                <a16:creationId xmlns:a16="http://schemas.microsoft.com/office/drawing/2014/main" id="{CDA6A312-BF96-4CC1-97A6-0174357AAF8B}"/>
              </a:ext>
            </a:extLst>
          </p:cNvPr>
          <p:cNvSpPr/>
          <p:nvPr/>
        </p:nvSpPr>
        <p:spPr>
          <a:xfrm>
            <a:off x="3245587" y="1501971"/>
            <a:ext cx="1547924" cy="307777"/>
          </a:xfrm>
          <a:prstGeom prst="rect">
            <a:avLst/>
          </a:prstGeom>
        </p:spPr>
        <p:txBody>
          <a:bodyPr wrap="none">
            <a:spAutoFit/>
          </a:bodyPr>
          <a:lstStyle/>
          <a:p>
            <a:r>
              <a:rPr lang="en-US" sz="1400" dirty="0"/>
              <a:t>Kernel size = 700m</a:t>
            </a:r>
          </a:p>
        </p:txBody>
      </p:sp>
    </p:spTree>
    <p:extLst>
      <p:ext uri="{BB962C8B-B14F-4D97-AF65-F5344CB8AC3E}">
        <p14:creationId xmlns:p14="http://schemas.microsoft.com/office/powerpoint/2010/main" val="481791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D7E287-66AA-47BB-A648-59D134D3B913}"/>
              </a:ext>
            </a:extLst>
          </p:cNvPr>
          <p:cNvPicPr>
            <a:picLocks noChangeAspect="1"/>
          </p:cNvPicPr>
          <p:nvPr/>
        </p:nvPicPr>
        <p:blipFill rotWithShape="1">
          <a:blip r:embed="rId2"/>
          <a:srcRect l="23280" t="29166" r="29532" b="17639"/>
          <a:stretch/>
        </p:blipFill>
        <p:spPr>
          <a:xfrm>
            <a:off x="0" y="334476"/>
            <a:ext cx="5753100" cy="3648075"/>
          </a:xfrm>
          <a:prstGeom prst="rect">
            <a:avLst/>
          </a:prstGeom>
        </p:spPr>
      </p:pic>
      <p:sp>
        <p:nvSpPr>
          <p:cNvPr id="3" name="Rectangle 2">
            <a:extLst>
              <a:ext uri="{FF2B5EF4-FFF2-40B4-BE49-F238E27FC236}">
                <a16:creationId xmlns:a16="http://schemas.microsoft.com/office/drawing/2014/main" id="{446C425A-724D-4325-99D9-26BF0BB0E544}"/>
              </a:ext>
            </a:extLst>
          </p:cNvPr>
          <p:cNvSpPr/>
          <p:nvPr/>
        </p:nvSpPr>
        <p:spPr>
          <a:xfrm>
            <a:off x="1495420" y="0"/>
            <a:ext cx="9704388" cy="369332"/>
          </a:xfrm>
          <a:prstGeom prst="rect">
            <a:avLst/>
          </a:prstGeom>
        </p:spPr>
        <p:txBody>
          <a:bodyPr wrap="none">
            <a:spAutoFit/>
          </a:bodyPr>
          <a:lstStyle/>
          <a:p>
            <a:r>
              <a:rPr lang="en-US" dirty="0"/>
              <a:t>Center pivot is detected everywhere there’s heterogeneity, including regular farmland in Mato Grosso</a:t>
            </a:r>
          </a:p>
        </p:txBody>
      </p:sp>
      <p:pic>
        <p:nvPicPr>
          <p:cNvPr id="4" name="Picture 3">
            <a:extLst>
              <a:ext uri="{FF2B5EF4-FFF2-40B4-BE49-F238E27FC236}">
                <a16:creationId xmlns:a16="http://schemas.microsoft.com/office/drawing/2014/main" id="{7CBD234F-5BBF-4B9E-B7B4-FE2CCFB77F29}"/>
              </a:ext>
            </a:extLst>
          </p:cNvPr>
          <p:cNvPicPr>
            <a:picLocks noChangeAspect="1"/>
          </p:cNvPicPr>
          <p:nvPr/>
        </p:nvPicPr>
        <p:blipFill rotWithShape="1">
          <a:blip r:embed="rId3"/>
          <a:srcRect l="24766" t="56389" r="21406" b="12083"/>
          <a:stretch/>
        </p:blipFill>
        <p:spPr>
          <a:xfrm>
            <a:off x="3219450" y="4338429"/>
            <a:ext cx="6562726" cy="2162175"/>
          </a:xfrm>
          <a:prstGeom prst="rect">
            <a:avLst/>
          </a:prstGeom>
        </p:spPr>
      </p:pic>
      <p:sp>
        <p:nvSpPr>
          <p:cNvPr id="5" name="Rectangle 4">
            <a:extLst>
              <a:ext uri="{FF2B5EF4-FFF2-40B4-BE49-F238E27FC236}">
                <a16:creationId xmlns:a16="http://schemas.microsoft.com/office/drawing/2014/main" id="{4FE146C1-4D01-479C-B9A0-41EBB05A80D9}"/>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6" name="Rectangle 5">
            <a:extLst>
              <a:ext uri="{FF2B5EF4-FFF2-40B4-BE49-F238E27FC236}">
                <a16:creationId xmlns:a16="http://schemas.microsoft.com/office/drawing/2014/main" id="{4A1320E5-4FD4-46FC-A076-5ADD5C9299E9}"/>
              </a:ext>
            </a:extLst>
          </p:cNvPr>
          <p:cNvSpPr/>
          <p:nvPr/>
        </p:nvSpPr>
        <p:spPr>
          <a:xfrm>
            <a:off x="96508" y="5050185"/>
            <a:ext cx="3122942" cy="1169551"/>
          </a:xfrm>
          <a:prstGeom prst="rect">
            <a:avLst/>
          </a:prstGeom>
        </p:spPr>
        <p:txBody>
          <a:bodyPr wrap="square">
            <a:spAutoFit/>
          </a:bodyPr>
          <a:lstStyle/>
          <a:p>
            <a:r>
              <a:rPr lang="en-US" sz="1400" dirty="0"/>
              <a:t>Gray is </a:t>
            </a:r>
            <a:r>
              <a:rPr lang="en-US" sz="1400" dirty="0" err="1"/>
              <a:t>nonagri</a:t>
            </a:r>
            <a:r>
              <a:rPr lang="en-US" sz="1400" dirty="0"/>
              <a:t>; there’s still a lot of ‘detected’ (red) CPs that are on rainfed </a:t>
            </a:r>
            <a:r>
              <a:rPr lang="en-US" sz="1400" dirty="0" err="1"/>
              <a:t>agri</a:t>
            </a:r>
            <a:r>
              <a:rPr lang="en-US" sz="1400" dirty="0"/>
              <a:t>, especially near the edges and at heterogeneous fields, and can’t be masked out</a:t>
            </a:r>
          </a:p>
        </p:txBody>
      </p:sp>
      <p:pic>
        <p:nvPicPr>
          <p:cNvPr id="7" name="Picture 6">
            <a:extLst>
              <a:ext uri="{FF2B5EF4-FFF2-40B4-BE49-F238E27FC236}">
                <a16:creationId xmlns:a16="http://schemas.microsoft.com/office/drawing/2014/main" id="{3C450FAC-B914-4664-9049-13709A3EEC24}"/>
              </a:ext>
            </a:extLst>
          </p:cNvPr>
          <p:cNvPicPr>
            <a:picLocks noChangeAspect="1"/>
          </p:cNvPicPr>
          <p:nvPr/>
        </p:nvPicPr>
        <p:blipFill rotWithShape="1">
          <a:blip r:embed="rId4"/>
          <a:srcRect l="25078" t="58795" r="22188" b="12448"/>
          <a:stretch/>
        </p:blipFill>
        <p:spPr>
          <a:xfrm>
            <a:off x="5753100" y="993695"/>
            <a:ext cx="6355723" cy="1949530"/>
          </a:xfrm>
          <a:prstGeom prst="rect">
            <a:avLst/>
          </a:prstGeom>
        </p:spPr>
      </p:pic>
    </p:spTree>
    <p:extLst>
      <p:ext uri="{BB962C8B-B14F-4D97-AF65-F5344CB8AC3E}">
        <p14:creationId xmlns:p14="http://schemas.microsoft.com/office/powerpoint/2010/main" val="586688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6CF1B6-1CD9-4974-96F2-EF3440A6B2E0}"/>
              </a:ext>
            </a:extLst>
          </p:cNvPr>
          <p:cNvSpPr/>
          <p:nvPr/>
        </p:nvSpPr>
        <p:spPr>
          <a:xfrm>
            <a:off x="0" y="0"/>
            <a:ext cx="12192000" cy="1015663"/>
          </a:xfrm>
          <a:prstGeom prst="rect">
            <a:avLst/>
          </a:prstGeom>
        </p:spPr>
        <p:txBody>
          <a:bodyPr wrap="square">
            <a:spAutoFit/>
          </a:bodyPr>
          <a:lstStyle/>
          <a:p>
            <a:r>
              <a:rPr lang="en-US" dirty="0"/>
              <a:t>Center pivot detection: the effect of using different EVI composite dates</a:t>
            </a:r>
          </a:p>
          <a:p>
            <a:pPr marL="285750" indent="-285750">
              <a:buFont typeface="Arial" panose="020B0604020202020204" pitchFamily="34" charset="0"/>
              <a:buChar char="•"/>
            </a:pPr>
            <a:r>
              <a:rPr lang="en-US" sz="1400" dirty="0"/>
              <a:t>For these, took out map3 </a:t>
            </a:r>
            <a:r>
              <a:rPr lang="en-US" sz="1400" dirty="0" err="1"/>
              <a:t>nonagri</a:t>
            </a:r>
            <a:r>
              <a:rPr lang="en-US" sz="1400" dirty="0"/>
              <a:t> in both reported CP and detected CP. Accuracy is in terms of area</a:t>
            </a:r>
          </a:p>
          <a:p>
            <a:pPr marL="285750" indent="-285750">
              <a:buFont typeface="Arial" panose="020B0604020202020204" pitchFamily="34" charset="0"/>
              <a:buChar char="•"/>
            </a:pPr>
            <a:r>
              <a:rPr lang="en-US" sz="1400" dirty="0"/>
              <a:t>A lot of center pivots have never been detected using images throughout the year. These are for </a:t>
            </a:r>
            <a:r>
              <a:rPr lang="en-US" sz="1400" dirty="0" err="1"/>
              <a:t>kernel_peak_thresh</a:t>
            </a:r>
            <a:r>
              <a:rPr lang="en-US" sz="1400" dirty="0"/>
              <a:t> = 3, but even at 2 the false negative is around 0.8. The false positive is low here because a lot of the detected places are masked out by map3 </a:t>
            </a:r>
            <a:r>
              <a:rPr lang="en-US" sz="1400" dirty="0" err="1"/>
              <a:t>nonagri</a:t>
            </a:r>
            <a:endParaRPr lang="en-US" sz="1400" dirty="0"/>
          </a:p>
        </p:txBody>
      </p:sp>
      <p:sp>
        <p:nvSpPr>
          <p:cNvPr id="3" name="Rectangle 2">
            <a:extLst>
              <a:ext uri="{FF2B5EF4-FFF2-40B4-BE49-F238E27FC236}">
                <a16:creationId xmlns:a16="http://schemas.microsoft.com/office/drawing/2014/main" id="{FFF9C992-4024-45E5-8E47-53830A7DBF30}"/>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4" name="Table 3">
            <a:extLst>
              <a:ext uri="{FF2B5EF4-FFF2-40B4-BE49-F238E27FC236}">
                <a16:creationId xmlns:a16="http://schemas.microsoft.com/office/drawing/2014/main" id="{B8A38D57-2E8A-42E1-BF72-813ABB8DAB27}"/>
              </a:ext>
            </a:extLst>
          </p:cNvPr>
          <p:cNvGraphicFramePr>
            <a:graphicFrameLocks noGrp="1"/>
          </p:cNvGraphicFramePr>
          <p:nvPr>
            <p:extLst>
              <p:ext uri="{D42A27DB-BD31-4B8C-83A1-F6EECF244321}">
                <p14:modId xmlns:p14="http://schemas.microsoft.com/office/powerpoint/2010/main" val="3040674919"/>
              </p:ext>
            </p:extLst>
          </p:nvPr>
        </p:nvGraphicFramePr>
        <p:xfrm>
          <a:off x="208613" y="986695"/>
          <a:ext cx="4835524" cy="3048000"/>
        </p:xfrm>
        <a:graphic>
          <a:graphicData uri="http://schemas.openxmlformats.org/drawingml/2006/table">
            <a:tbl>
              <a:tblPr firstRow="1" bandRow="1">
                <a:tableStyleId>{5C22544A-7EE6-4342-B048-85BDC9FD1C3A}</a:tableStyleId>
              </a:tblPr>
              <a:tblGrid>
                <a:gridCol w="1092200">
                  <a:extLst>
                    <a:ext uri="{9D8B030D-6E8A-4147-A177-3AD203B41FA5}">
                      <a16:colId xmlns:a16="http://schemas.microsoft.com/office/drawing/2014/main" val="4003942921"/>
                    </a:ext>
                  </a:extLst>
                </a:gridCol>
                <a:gridCol w="1190625">
                  <a:extLst>
                    <a:ext uri="{9D8B030D-6E8A-4147-A177-3AD203B41FA5}">
                      <a16:colId xmlns:a16="http://schemas.microsoft.com/office/drawing/2014/main" val="2687415246"/>
                    </a:ext>
                  </a:extLst>
                </a:gridCol>
                <a:gridCol w="1285875">
                  <a:extLst>
                    <a:ext uri="{9D8B030D-6E8A-4147-A177-3AD203B41FA5}">
                      <a16:colId xmlns:a16="http://schemas.microsoft.com/office/drawing/2014/main" val="1905287546"/>
                    </a:ext>
                  </a:extLst>
                </a:gridCol>
                <a:gridCol w="1266824">
                  <a:extLst>
                    <a:ext uri="{9D8B030D-6E8A-4147-A177-3AD203B41FA5}">
                      <a16:colId xmlns:a16="http://schemas.microsoft.com/office/drawing/2014/main" val="165303254"/>
                    </a:ext>
                  </a:extLst>
                </a:gridCol>
              </a:tblGrid>
              <a:tr h="370840">
                <a:tc>
                  <a:txBody>
                    <a:bodyPr/>
                    <a:lstStyle/>
                    <a:p>
                      <a:r>
                        <a:rPr lang="en-US" sz="1600" dirty="0"/>
                        <a:t>Composite date</a:t>
                      </a:r>
                    </a:p>
                  </a:txBody>
                  <a:tcPr/>
                </a:tc>
                <a:tc>
                  <a:txBody>
                    <a:bodyPr/>
                    <a:lstStyle/>
                    <a:p>
                      <a:r>
                        <a:rPr lang="en-US" sz="1600" dirty="0"/>
                        <a:t>Accuracy (area)</a:t>
                      </a:r>
                    </a:p>
                  </a:txBody>
                  <a:tcPr/>
                </a:tc>
                <a:tc>
                  <a:txBody>
                    <a:bodyPr/>
                    <a:lstStyle/>
                    <a:p>
                      <a:r>
                        <a:rPr lang="en-US" sz="1600" dirty="0"/>
                        <a:t>False positive (area)</a:t>
                      </a:r>
                    </a:p>
                  </a:txBody>
                  <a:tcPr/>
                </a:tc>
                <a:tc>
                  <a:txBody>
                    <a:bodyPr/>
                    <a:lstStyle/>
                    <a:p>
                      <a:r>
                        <a:rPr lang="en-US" sz="1600" dirty="0"/>
                        <a:t>False negative (area)</a:t>
                      </a:r>
                    </a:p>
                  </a:txBody>
                  <a:tcPr/>
                </a:tc>
                <a:extLst>
                  <a:ext uri="{0D108BD9-81ED-4DB2-BD59-A6C34878D82A}">
                    <a16:rowId xmlns:a16="http://schemas.microsoft.com/office/drawing/2014/main" val="1914229331"/>
                  </a:ext>
                </a:extLst>
              </a:tr>
              <a:tr h="370840">
                <a:tc>
                  <a:txBody>
                    <a:bodyPr/>
                    <a:lstStyle/>
                    <a:p>
                      <a:r>
                        <a:rPr lang="en-US" sz="1600" dirty="0"/>
                        <a:t>8/1/2013</a:t>
                      </a:r>
                    </a:p>
                  </a:txBody>
                  <a:tcPr/>
                </a:tc>
                <a:tc>
                  <a:txBody>
                    <a:bodyPr/>
                    <a:lstStyle/>
                    <a:p>
                      <a:r>
                        <a:rPr lang="en-US" sz="1600" dirty="0"/>
                        <a:t>0.05</a:t>
                      </a:r>
                    </a:p>
                  </a:txBody>
                  <a:tcPr/>
                </a:tc>
                <a:tc>
                  <a:txBody>
                    <a:bodyPr/>
                    <a:lstStyle/>
                    <a:p>
                      <a:r>
                        <a:rPr lang="en-US" sz="1600" dirty="0"/>
                        <a:t>0.065</a:t>
                      </a:r>
                    </a:p>
                  </a:txBody>
                  <a:tcPr/>
                </a:tc>
                <a:tc>
                  <a:txBody>
                    <a:bodyPr/>
                    <a:lstStyle/>
                    <a:p>
                      <a:r>
                        <a:rPr lang="en-US" sz="1600" dirty="0"/>
                        <a:t>0.95</a:t>
                      </a:r>
                    </a:p>
                  </a:txBody>
                  <a:tcPr/>
                </a:tc>
                <a:extLst>
                  <a:ext uri="{0D108BD9-81ED-4DB2-BD59-A6C34878D82A}">
                    <a16:rowId xmlns:a16="http://schemas.microsoft.com/office/drawing/2014/main" val="9223027"/>
                  </a:ext>
                </a:extLst>
              </a:tr>
              <a:tr h="370840">
                <a:tc>
                  <a:txBody>
                    <a:bodyPr/>
                    <a:lstStyle/>
                    <a:p>
                      <a:r>
                        <a:rPr lang="en-US" sz="1600" dirty="0"/>
                        <a:t>10/8/2013</a:t>
                      </a:r>
                    </a:p>
                  </a:txBody>
                  <a:tcPr/>
                </a:tc>
                <a:tc>
                  <a:txBody>
                    <a:bodyPr/>
                    <a:lstStyle/>
                    <a:p>
                      <a:r>
                        <a:rPr lang="en-US" sz="1600" dirty="0"/>
                        <a:t>0.027</a:t>
                      </a:r>
                    </a:p>
                  </a:txBody>
                  <a:tcPr/>
                </a:tc>
                <a:tc>
                  <a:txBody>
                    <a:bodyPr/>
                    <a:lstStyle/>
                    <a:p>
                      <a:r>
                        <a:rPr lang="en-US" sz="1600" dirty="0"/>
                        <a:t>0.065</a:t>
                      </a:r>
                    </a:p>
                  </a:txBody>
                  <a:tcPr/>
                </a:tc>
                <a:tc>
                  <a:txBody>
                    <a:bodyPr/>
                    <a:lstStyle/>
                    <a:p>
                      <a:r>
                        <a:rPr lang="en-US" sz="1600" dirty="0"/>
                        <a:t>0.97</a:t>
                      </a:r>
                    </a:p>
                  </a:txBody>
                  <a:tcPr/>
                </a:tc>
                <a:extLst>
                  <a:ext uri="{0D108BD9-81ED-4DB2-BD59-A6C34878D82A}">
                    <a16:rowId xmlns:a16="http://schemas.microsoft.com/office/drawing/2014/main" val="262716090"/>
                  </a:ext>
                </a:extLst>
              </a:tr>
              <a:tr h="370840">
                <a:tc>
                  <a:txBody>
                    <a:bodyPr/>
                    <a:lstStyle/>
                    <a:p>
                      <a:r>
                        <a:rPr lang="en-US" sz="1600" dirty="0"/>
                        <a:t>11/1/2013</a:t>
                      </a:r>
                    </a:p>
                  </a:txBody>
                  <a:tcPr/>
                </a:tc>
                <a:tc>
                  <a:txBody>
                    <a:bodyPr/>
                    <a:lstStyle/>
                    <a:p>
                      <a:r>
                        <a:rPr lang="en-US" sz="1600" dirty="0"/>
                        <a:t>0.05</a:t>
                      </a:r>
                    </a:p>
                  </a:txBody>
                  <a:tcPr/>
                </a:tc>
                <a:tc>
                  <a:txBody>
                    <a:bodyPr/>
                    <a:lstStyle/>
                    <a:p>
                      <a:r>
                        <a:rPr lang="en-US" sz="1600" dirty="0"/>
                        <a:t>0.077</a:t>
                      </a:r>
                    </a:p>
                  </a:txBody>
                  <a:tcPr/>
                </a:tc>
                <a:tc>
                  <a:txBody>
                    <a:bodyPr/>
                    <a:lstStyle/>
                    <a:p>
                      <a:r>
                        <a:rPr lang="en-US" sz="1600" dirty="0"/>
                        <a:t>0.95</a:t>
                      </a:r>
                    </a:p>
                  </a:txBody>
                  <a:tcPr/>
                </a:tc>
                <a:extLst>
                  <a:ext uri="{0D108BD9-81ED-4DB2-BD59-A6C34878D82A}">
                    <a16:rowId xmlns:a16="http://schemas.microsoft.com/office/drawing/2014/main" val="1433493645"/>
                  </a:ext>
                </a:extLst>
              </a:tr>
              <a:tr h="370840">
                <a:tc>
                  <a:txBody>
                    <a:bodyPr/>
                    <a:lstStyle/>
                    <a:p>
                      <a:r>
                        <a:rPr lang="en-US" sz="1600" dirty="0"/>
                        <a:t>2/2/2014</a:t>
                      </a:r>
                    </a:p>
                  </a:txBody>
                  <a:tcPr/>
                </a:tc>
                <a:tc>
                  <a:txBody>
                    <a:bodyPr/>
                    <a:lstStyle/>
                    <a:p>
                      <a:r>
                        <a:rPr lang="en-US" sz="1600" dirty="0"/>
                        <a:t>0.08</a:t>
                      </a:r>
                    </a:p>
                  </a:txBody>
                  <a:tcPr/>
                </a:tc>
                <a:tc>
                  <a:txBody>
                    <a:bodyPr/>
                    <a:lstStyle/>
                    <a:p>
                      <a:r>
                        <a:rPr lang="en-US" sz="1600" dirty="0"/>
                        <a:t>0.077</a:t>
                      </a:r>
                    </a:p>
                  </a:txBody>
                  <a:tcPr/>
                </a:tc>
                <a:tc>
                  <a:txBody>
                    <a:bodyPr/>
                    <a:lstStyle/>
                    <a:p>
                      <a:r>
                        <a:rPr lang="en-US" sz="1600" dirty="0"/>
                        <a:t>0.92</a:t>
                      </a:r>
                    </a:p>
                  </a:txBody>
                  <a:tcPr/>
                </a:tc>
                <a:extLst>
                  <a:ext uri="{0D108BD9-81ED-4DB2-BD59-A6C34878D82A}">
                    <a16:rowId xmlns:a16="http://schemas.microsoft.com/office/drawing/2014/main" val="2699401394"/>
                  </a:ext>
                </a:extLst>
              </a:tr>
              <a:tr h="370840">
                <a:tc>
                  <a:txBody>
                    <a:bodyPr/>
                    <a:lstStyle/>
                    <a:p>
                      <a:r>
                        <a:rPr lang="en-US" sz="1600" dirty="0"/>
                        <a:t>5/25/2014</a:t>
                      </a:r>
                    </a:p>
                  </a:txBody>
                  <a:tcPr/>
                </a:tc>
                <a:tc>
                  <a:txBody>
                    <a:bodyPr/>
                    <a:lstStyle/>
                    <a:p>
                      <a:r>
                        <a:rPr lang="en-US" sz="1600" dirty="0"/>
                        <a:t>0.18</a:t>
                      </a:r>
                    </a:p>
                  </a:txBody>
                  <a:tcPr/>
                </a:tc>
                <a:tc>
                  <a:txBody>
                    <a:bodyPr/>
                    <a:lstStyle/>
                    <a:p>
                      <a:r>
                        <a:rPr lang="en-US" sz="1600" dirty="0"/>
                        <a:t>0.08</a:t>
                      </a:r>
                    </a:p>
                  </a:txBody>
                  <a:tcPr/>
                </a:tc>
                <a:tc>
                  <a:txBody>
                    <a:bodyPr/>
                    <a:lstStyle/>
                    <a:p>
                      <a:r>
                        <a:rPr lang="en-US" sz="1600" dirty="0"/>
                        <a:t>0.8</a:t>
                      </a:r>
                    </a:p>
                  </a:txBody>
                  <a:tcPr/>
                </a:tc>
                <a:extLst>
                  <a:ext uri="{0D108BD9-81ED-4DB2-BD59-A6C34878D82A}">
                    <a16:rowId xmlns:a16="http://schemas.microsoft.com/office/drawing/2014/main" val="2017200590"/>
                  </a:ext>
                </a:extLst>
              </a:tr>
              <a:tr h="370840">
                <a:tc>
                  <a:txBody>
                    <a:bodyPr/>
                    <a:lstStyle/>
                    <a:p>
                      <a:r>
                        <a:rPr lang="en-US" sz="1600" dirty="0"/>
                        <a:t>6/18/2014</a:t>
                      </a:r>
                    </a:p>
                  </a:txBody>
                  <a:tcPr/>
                </a:tc>
                <a:tc>
                  <a:txBody>
                    <a:bodyPr/>
                    <a:lstStyle/>
                    <a:p>
                      <a:r>
                        <a:rPr lang="en-US" sz="1600" dirty="0"/>
                        <a:t>0.15</a:t>
                      </a:r>
                    </a:p>
                  </a:txBody>
                  <a:tcPr/>
                </a:tc>
                <a:tc>
                  <a:txBody>
                    <a:bodyPr/>
                    <a:lstStyle/>
                    <a:p>
                      <a:r>
                        <a:rPr lang="en-US" sz="1600" dirty="0"/>
                        <a:t>0.07</a:t>
                      </a:r>
                    </a:p>
                  </a:txBody>
                  <a:tcPr/>
                </a:tc>
                <a:tc>
                  <a:txBody>
                    <a:bodyPr/>
                    <a:lstStyle/>
                    <a:p>
                      <a:r>
                        <a:rPr lang="en-US" sz="1600" dirty="0"/>
                        <a:t>0.85</a:t>
                      </a:r>
                    </a:p>
                  </a:txBody>
                  <a:tcPr/>
                </a:tc>
                <a:extLst>
                  <a:ext uri="{0D108BD9-81ED-4DB2-BD59-A6C34878D82A}">
                    <a16:rowId xmlns:a16="http://schemas.microsoft.com/office/drawing/2014/main" val="418566665"/>
                  </a:ext>
                </a:extLst>
              </a:tr>
            </a:tbl>
          </a:graphicData>
        </a:graphic>
      </p:graphicFrame>
      <p:grpSp>
        <p:nvGrpSpPr>
          <p:cNvPr id="7" name="Group 6">
            <a:extLst>
              <a:ext uri="{FF2B5EF4-FFF2-40B4-BE49-F238E27FC236}">
                <a16:creationId xmlns:a16="http://schemas.microsoft.com/office/drawing/2014/main" id="{0F5E2FA3-889C-48D4-80A7-867FCFE0986C}"/>
              </a:ext>
            </a:extLst>
          </p:cNvPr>
          <p:cNvGrpSpPr/>
          <p:nvPr/>
        </p:nvGrpSpPr>
        <p:grpSpPr>
          <a:xfrm>
            <a:off x="5189099" y="1369956"/>
            <a:ext cx="2457035" cy="2281477"/>
            <a:chOff x="5993752" y="1628774"/>
            <a:chExt cx="2457035" cy="2281477"/>
          </a:xfrm>
        </p:grpSpPr>
        <p:pic>
          <p:nvPicPr>
            <p:cNvPr id="5" name="Picture 4">
              <a:extLst>
                <a:ext uri="{FF2B5EF4-FFF2-40B4-BE49-F238E27FC236}">
                  <a16:creationId xmlns:a16="http://schemas.microsoft.com/office/drawing/2014/main" id="{8C754EC3-BEE3-4D76-8833-AD7AB535FAA9}"/>
                </a:ext>
              </a:extLst>
            </p:cNvPr>
            <p:cNvPicPr>
              <a:picLocks noChangeAspect="1"/>
            </p:cNvPicPr>
            <p:nvPr/>
          </p:nvPicPr>
          <p:blipFill rotWithShape="1">
            <a:blip r:embed="rId2"/>
            <a:srcRect l="39375" t="59583" r="39766" b="4488"/>
            <a:stretch/>
          </p:blipFill>
          <p:spPr>
            <a:xfrm>
              <a:off x="6096000" y="1628775"/>
              <a:ext cx="2354787" cy="2281476"/>
            </a:xfrm>
            <a:prstGeom prst="rect">
              <a:avLst/>
            </a:prstGeom>
          </p:spPr>
        </p:pic>
        <p:sp>
          <p:nvSpPr>
            <p:cNvPr id="6" name="Rectangle 5">
              <a:extLst>
                <a:ext uri="{FF2B5EF4-FFF2-40B4-BE49-F238E27FC236}">
                  <a16:creationId xmlns:a16="http://schemas.microsoft.com/office/drawing/2014/main" id="{D1BACAF9-B352-4815-8194-CB29DEDF9DD5}"/>
                </a:ext>
              </a:extLst>
            </p:cNvPr>
            <p:cNvSpPr/>
            <p:nvPr/>
          </p:nvSpPr>
          <p:spPr>
            <a:xfrm>
              <a:off x="5993752" y="1628774"/>
              <a:ext cx="870751" cy="307777"/>
            </a:xfrm>
            <a:prstGeom prst="rect">
              <a:avLst/>
            </a:prstGeom>
            <a:solidFill>
              <a:schemeClr val="bg1"/>
            </a:solidFill>
          </p:spPr>
          <p:txBody>
            <a:bodyPr wrap="none">
              <a:spAutoFit/>
            </a:bodyPr>
            <a:lstStyle/>
            <a:p>
              <a:r>
                <a:rPr lang="en-US" sz="1400" dirty="0"/>
                <a:t>8/1/2013</a:t>
              </a:r>
            </a:p>
          </p:txBody>
        </p:sp>
      </p:grpSp>
      <p:grpSp>
        <p:nvGrpSpPr>
          <p:cNvPr id="23" name="Group 22">
            <a:extLst>
              <a:ext uri="{FF2B5EF4-FFF2-40B4-BE49-F238E27FC236}">
                <a16:creationId xmlns:a16="http://schemas.microsoft.com/office/drawing/2014/main" id="{BE3AEDA5-837C-4B5C-8CF4-E9500B263092}"/>
              </a:ext>
            </a:extLst>
          </p:cNvPr>
          <p:cNvGrpSpPr/>
          <p:nvPr/>
        </p:nvGrpSpPr>
        <p:grpSpPr>
          <a:xfrm>
            <a:off x="7748382" y="1319203"/>
            <a:ext cx="2185796" cy="2287983"/>
            <a:chOff x="7858125" y="819089"/>
            <a:chExt cx="2185796" cy="2287983"/>
          </a:xfrm>
        </p:grpSpPr>
        <p:pic>
          <p:nvPicPr>
            <p:cNvPr id="8" name="Picture 7">
              <a:extLst>
                <a:ext uri="{FF2B5EF4-FFF2-40B4-BE49-F238E27FC236}">
                  <a16:creationId xmlns:a16="http://schemas.microsoft.com/office/drawing/2014/main" id="{096DDF14-0730-4320-9591-EBA55574FB73}"/>
                </a:ext>
              </a:extLst>
            </p:cNvPr>
            <p:cNvPicPr>
              <a:picLocks noChangeAspect="1"/>
            </p:cNvPicPr>
            <p:nvPr/>
          </p:nvPicPr>
          <p:blipFill rotWithShape="1">
            <a:blip r:embed="rId3"/>
            <a:srcRect l="39297" t="56806" r="39844" b="4488"/>
            <a:stretch/>
          </p:blipFill>
          <p:spPr>
            <a:xfrm>
              <a:off x="7858125" y="825596"/>
              <a:ext cx="2185796" cy="2281476"/>
            </a:xfrm>
            <a:prstGeom prst="rect">
              <a:avLst/>
            </a:prstGeom>
          </p:spPr>
        </p:pic>
        <p:sp>
          <p:nvSpPr>
            <p:cNvPr id="9" name="Rectangle 8">
              <a:extLst>
                <a:ext uri="{FF2B5EF4-FFF2-40B4-BE49-F238E27FC236}">
                  <a16:creationId xmlns:a16="http://schemas.microsoft.com/office/drawing/2014/main" id="{98EE198A-22F8-4E26-A4CE-CC75757A7A67}"/>
                </a:ext>
              </a:extLst>
            </p:cNvPr>
            <p:cNvSpPr/>
            <p:nvPr/>
          </p:nvSpPr>
          <p:spPr>
            <a:xfrm>
              <a:off x="7858125" y="819089"/>
              <a:ext cx="962123" cy="307777"/>
            </a:xfrm>
            <a:prstGeom prst="rect">
              <a:avLst/>
            </a:prstGeom>
            <a:solidFill>
              <a:schemeClr val="bg1"/>
            </a:solidFill>
          </p:spPr>
          <p:txBody>
            <a:bodyPr wrap="none">
              <a:spAutoFit/>
            </a:bodyPr>
            <a:lstStyle/>
            <a:p>
              <a:r>
                <a:rPr lang="en-US" sz="1400" dirty="0"/>
                <a:t>10/8/2013</a:t>
              </a:r>
            </a:p>
          </p:txBody>
        </p:sp>
      </p:grpSp>
      <p:grpSp>
        <p:nvGrpSpPr>
          <p:cNvPr id="24" name="Group 23">
            <a:extLst>
              <a:ext uri="{FF2B5EF4-FFF2-40B4-BE49-F238E27FC236}">
                <a16:creationId xmlns:a16="http://schemas.microsoft.com/office/drawing/2014/main" id="{9AE0B216-2CDA-46D6-A8AA-2CE6128D1B98}"/>
              </a:ext>
            </a:extLst>
          </p:cNvPr>
          <p:cNvGrpSpPr/>
          <p:nvPr/>
        </p:nvGrpSpPr>
        <p:grpSpPr>
          <a:xfrm>
            <a:off x="5393388" y="3982255"/>
            <a:ext cx="2543175" cy="2502391"/>
            <a:chOff x="5393388" y="3982255"/>
            <a:chExt cx="2543175" cy="2502391"/>
          </a:xfrm>
        </p:grpSpPr>
        <p:pic>
          <p:nvPicPr>
            <p:cNvPr id="10" name="Picture 9">
              <a:extLst>
                <a:ext uri="{FF2B5EF4-FFF2-40B4-BE49-F238E27FC236}">
                  <a16:creationId xmlns:a16="http://schemas.microsoft.com/office/drawing/2014/main" id="{5EE42159-24CB-477B-ADDA-B8B4BB58C7CD}"/>
                </a:ext>
              </a:extLst>
            </p:cNvPr>
            <p:cNvPicPr>
              <a:picLocks noChangeAspect="1"/>
            </p:cNvPicPr>
            <p:nvPr/>
          </p:nvPicPr>
          <p:blipFill rotWithShape="1">
            <a:blip r:embed="rId4"/>
            <a:srcRect l="39688" t="58194" r="39453" b="5877"/>
            <a:stretch/>
          </p:blipFill>
          <p:spPr>
            <a:xfrm>
              <a:off x="5393388" y="4020646"/>
              <a:ext cx="2543175" cy="2464000"/>
            </a:xfrm>
            <a:prstGeom prst="rect">
              <a:avLst/>
            </a:prstGeom>
          </p:spPr>
        </p:pic>
        <p:sp>
          <p:nvSpPr>
            <p:cNvPr id="11" name="Rectangle 10">
              <a:extLst>
                <a:ext uri="{FF2B5EF4-FFF2-40B4-BE49-F238E27FC236}">
                  <a16:creationId xmlns:a16="http://schemas.microsoft.com/office/drawing/2014/main" id="{BA368A88-B9CD-4A83-8340-281FAEE87DC7}"/>
                </a:ext>
              </a:extLst>
            </p:cNvPr>
            <p:cNvSpPr/>
            <p:nvPr/>
          </p:nvSpPr>
          <p:spPr>
            <a:xfrm>
              <a:off x="5393388" y="3982255"/>
              <a:ext cx="962123" cy="307777"/>
            </a:xfrm>
            <a:prstGeom prst="rect">
              <a:avLst/>
            </a:prstGeom>
            <a:solidFill>
              <a:schemeClr val="bg1"/>
            </a:solidFill>
          </p:spPr>
          <p:txBody>
            <a:bodyPr wrap="none">
              <a:spAutoFit/>
            </a:bodyPr>
            <a:lstStyle/>
            <a:p>
              <a:r>
                <a:rPr lang="en-US" sz="1400" dirty="0"/>
                <a:t>11/1/2013</a:t>
              </a:r>
            </a:p>
          </p:txBody>
        </p:sp>
      </p:grpSp>
      <p:grpSp>
        <p:nvGrpSpPr>
          <p:cNvPr id="25" name="Group 24">
            <a:extLst>
              <a:ext uri="{FF2B5EF4-FFF2-40B4-BE49-F238E27FC236}">
                <a16:creationId xmlns:a16="http://schemas.microsoft.com/office/drawing/2014/main" id="{BDFCEF24-130B-45AA-AD2A-787F1A9F62E6}"/>
              </a:ext>
            </a:extLst>
          </p:cNvPr>
          <p:cNvGrpSpPr/>
          <p:nvPr/>
        </p:nvGrpSpPr>
        <p:grpSpPr>
          <a:xfrm>
            <a:off x="8050863" y="3791793"/>
            <a:ext cx="2724151" cy="2719773"/>
            <a:chOff x="8050863" y="3791793"/>
            <a:chExt cx="2724151" cy="2719773"/>
          </a:xfrm>
        </p:grpSpPr>
        <p:pic>
          <p:nvPicPr>
            <p:cNvPr id="12" name="Picture 11">
              <a:extLst>
                <a:ext uri="{FF2B5EF4-FFF2-40B4-BE49-F238E27FC236}">
                  <a16:creationId xmlns:a16="http://schemas.microsoft.com/office/drawing/2014/main" id="{BD4B4C01-9417-47B6-A7A5-D3689B57DE2F}"/>
                </a:ext>
              </a:extLst>
            </p:cNvPr>
            <p:cNvPicPr>
              <a:picLocks noChangeAspect="1"/>
            </p:cNvPicPr>
            <p:nvPr/>
          </p:nvPicPr>
          <p:blipFill rotWithShape="1">
            <a:blip r:embed="rId5"/>
            <a:srcRect l="38984" t="57222" r="38672" b="3741"/>
            <a:stretch/>
          </p:blipFill>
          <p:spPr>
            <a:xfrm>
              <a:off x="8050863" y="3834406"/>
              <a:ext cx="2724151" cy="2677160"/>
            </a:xfrm>
            <a:prstGeom prst="rect">
              <a:avLst/>
            </a:prstGeom>
          </p:spPr>
        </p:pic>
        <p:sp>
          <p:nvSpPr>
            <p:cNvPr id="13" name="Rectangle 12">
              <a:extLst>
                <a:ext uri="{FF2B5EF4-FFF2-40B4-BE49-F238E27FC236}">
                  <a16:creationId xmlns:a16="http://schemas.microsoft.com/office/drawing/2014/main" id="{887A990A-8A11-4A73-A82D-E11EEEACC0B8}"/>
                </a:ext>
              </a:extLst>
            </p:cNvPr>
            <p:cNvSpPr/>
            <p:nvPr/>
          </p:nvSpPr>
          <p:spPr>
            <a:xfrm>
              <a:off x="8050863" y="3791793"/>
              <a:ext cx="962123" cy="307777"/>
            </a:xfrm>
            <a:prstGeom prst="rect">
              <a:avLst/>
            </a:prstGeom>
            <a:solidFill>
              <a:schemeClr val="bg1"/>
            </a:solidFill>
          </p:spPr>
          <p:txBody>
            <a:bodyPr wrap="none">
              <a:spAutoFit/>
            </a:bodyPr>
            <a:lstStyle/>
            <a:p>
              <a:r>
                <a:rPr lang="en-US" sz="1400" dirty="0"/>
                <a:t>1/25/2014</a:t>
              </a:r>
            </a:p>
          </p:txBody>
        </p:sp>
      </p:grpSp>
      <p:grpSp>
        <p:nvGrpSpPr>
          <p:cNvPr id="16" name="Group 15">
            <a:extLst>
              <a:ext uri="{FF2B5EF4-FFF2-40B4-BE49-F238E27FC236}">
                <a16:creationId xmlns:a16="http://schemas.microsoft.com/office/drawing/2014/main" id="{991DE465-7DB7-46CB-97A8-8AF09029701C}"/>
              </a:ext>
            </a:extLst>
          </p:cNvPr>
          <p:cNvGrpSpPr/>
          <p:nvPr/>
        </p:nvGrpSpPr>
        <p:grpSpPr>
          <a:xfrm>
            <a:off x="78029" y="4047566"/>
            <a:ext cx="2624835" cy="2464000"/>
            <a:chOff x="178690" y="3745386"/>
            <a:chExt cx="2624835" cy="2464000"/>
          </a:xfrm>
        </p:grpSpPr>
        <p:pic>
          <p:nvPicPr>
            <p:cNvPr id="14" name="Picture 13">
              <a:extLst>
                <a:ext uri="{FF2B5EF4-FFF2-40B4-BE49-F238E27FC236}">
                  <a16:creationId xmlns:a16="http://schemas.microsoft.com/office/drawing/2014/main" id="{5F495C92-C52A-49D4-89DA-B5A7BEE57A38}"/>
                </a:ext>
              </a:extLst>
            </p:cNvPr>
            <p:cNvPicPr>
              <a:picLocks noChangeAspect="1"/>
            </p:cNvPicPr>
            <p:nvPr/>
          </p:nvPicPr>
          <p:blipFill rotWithShape="1">
            <a:blip r:embed="rId6"/>
            <a:srcRect l="39191" t="57812" r="40047" b="6426"/>
            <a:stretch/>
          </p:blipFill>
          <p:spPr>
            <a:xfrm>
              <a:off x="260350" y="3745386"/>
              <a:ext cx="2543175" cy="2464000"/>
            </a:xfrm>
            <a:prstGeom prst="rect">
              <a:avLst/>
            </a:prstGeom>
          </p:spPr>
        </p:pic>
        <p:sp>
          <p:nvSpPr>
            <p:cNvPr id="15" name="Rectangle 14">
              <a:extLst>
                <a:ext uri="{FF2B5EF4-FFF2-40B4-BE49-F238E27FC236}">
                  <a16:creationId xmlns:a16="http://schemas.microsoft.com/office/drawing/2014/main" id="{1F446319-B5B6-4439-8BC9-BE3828E55F71}"/>
                </a:ext>
              </a:extLst>
            </p:cNvPr>
            <p:cNvSpPr/>
            <p:nvPr/>
          </p:nvSpPr>
          <p:spPr>
            <a:xfrm>
              <a:off x="178690" y="3745386"/>
              <a:ext cx="870751" cy="307777"/>
            </a:xfrm>
            <a:prstGeom prst="rect">
              <a:avLst/>
            </a:prstGeom>
            <a:solidFill>
              <a:schemeClr val="bg1"/>
            </a:solidFill>
          </p:spPr>
          <p:txBody>
            <a:bodyPr wrap="none">
              <a:spAutoFit/>
            </a:bodyPr>
            <a:lstStyle/>
            <a:p>
              <a:r>
                <a:rPr lang="en-US" sz="1400" dirty="0"/>
                <a:t>2/2/2014</a:t>
              </a:r>
            </a:p>
          </p:txBody>
        </p:sp>
      </p:grpSp>
      <p:grpSp>
        <p:nvGrpSpPr>
          <p:cNvPr id="19" name="Group 18">
            <a:extLst>
              <a:ext uri="{FF2B5EF4-FFF2-40B4-BE49-F238E27FC236}">
                <a16:creationId xmlns:a16="http://schemas.microsoft.com/office/drawing/2014/main" id="{6DE97412-96EC-49CC-855D-8EE632CFA911}"/>
              </a:ext>
            </a:extLst>
          </p:cNvPr>
          <p:cNvGrpSpPr/>
          <p:nvPr/>
        </p:nvGrpSpPr>
        <p:grpSpPr>
          <a:xfrm>
            <a:off x="2767013" y="3961163"/>
            <a:ext cx="2543175" cy="2475194"/>
            <a:chOff x="3342780" y="4075029"/>
            <a:chExt cx="2543175" cy="2475194"/>
          </a:xfrm>
        </p:grpSpPr>
        <p:pic>
          <p:nvPicPr>
            <p:cNvPr id="17" name="Picture 16">
              <a:extLst>
                <a:ext uri="{FF2B5EF4-FFF2-40B4-BE49-F238E27FC236}">
                  <a16:creationId xmlns:a16="http://schemas.microsoft.com/office/drawing/2014/main" id="{F52A8BD5-DFF4-41B0-A077-00AA5236C844}"/>
                </a:ext>
              </a:extLst>
            </p:cNvPr>
            <p:cNvPicPr>
              <a:picLocks noChangeAspect="1"/>
            </p:cNvPicPr>
            <p:nvPr/>
          </p:nvPicPr>
          <p:blipFill rotWithShape="1">
            <a:blip r:embed="rId7"/>
            <a:srcRect l="39453" t="57615" r="39688" b="6457"/>
            <a:stretch/>
          </p:blipFill>
          <p:spPr>
            <a:xfrm>
              <a:off x="3342780" y="4086223"/>
              <a:ext cx="2543175" cy="2464000"/>
            </a:xfrm>
            <a:prstGeom prst="rect">
              <a:avLst/>
            </a:prstGeom>
          </p:spPr>
        </p:pic>
        <p:sp>
          <p:nvSpPr>
            <p:cNvPr id="18" name="Rectangle 17">
              <a:extLst>
                <a:ext uri="{FF2B5EF4-FFF2-40B4-BE49-F238E27FC236}">
                  <a16:creationId xmlns:a16="http://schemas.microsoft.com/office/drawing/2014/main" id="{563CB8F3-5649-4EA7-9B8D-E9F7CBE28407}"/>
                </a:ext>
              </a:extLst>
            </p:cNvPr>
            <p:cNvSpPr/>
            <p:nvPr/>
          </p:nvSpPr>
          <p:spPr>
            <a:xfrm>
              <a:off x="3342780" y="4075029"/>
              <a:ext cx="962123" cy="307777"/>
            </a:xfrm>
            <a:prstGeom prst="rect">
              <a:avLst/>
            </a:prstGeom>
            <a:solidFill>
              <a:schemeClr val="bg1"/>
            </a:solidFill>
          </p:spPr>
          <p:txBody>
            <a:bodyPr wrap="none">
              <a:spAutoFit/>
            </a:bodyPr>
            <a:lstStyle/>
            <a:p>
              <a:r>
                <a:rPr lang="en-US" sz="1400" dirty="0"/>
                <a:t>5/25/2014</a:t>
              </a:r>
            </a:p>
          </p:txBody>
        </p:sp>
      </p:grpSp>
      <p:grpSp>
        <p:nvGrpSpPr>
          <p:cNvPr id="22" name="Group 21">
            <a:extLst>
              <a:ext uri="{FF2B5EF4-FFF2-40B4-BE49-F238E27FC236}">
                <a16:creationId xmlns:a16="http://schemas.microsoft.com/office/drawing/2014/main" id="{F22AD2AF-D3E7-4845-91E6-5A20D1A7D265}"/>
              </a:ext>
            </a:extLst>
          </p:cNvPr>
          <p:cNvGrpSpPr/>
          <p:nvPr/>
        </p:nvGrpSpPr>
        <p:grpSpPr>
          <a:xfrm>
            <a:off x="10741387" y="3834406"/>
            <a:ext cx="2543175" cy="2441397"/>
            <a:chOff x="10595361" y="3416260"/>
            <a:chExt cx="2543175" cy="2441397"/>
          </a:xfrm>
        </p:grpSpPr>
        <p:pic>
          <p:nvPicPr>
            <p:cNvPr id="20" name="Picture 19">
              <a:extLst>
                <a:ext uri="{FF2B5EF4-FFF2-40B4-BE49-F238E27FC236}">
                  <a16:creationId xmlns:a16="http://schemas.microsoft.com/office/drawing/2014/main" id="{C304CC4A-667E-4998-B843-429D4901320A}"/>
                </a:ext>
              </a:extLst>
            </p:cNvPr>
            <p:cNvPicPr>
              <a:picLocks noChangeAspect="1"/>
            </p:cNvPicPr>
            <p:nvPr/>
          </p:nvPicPr>
          <p:blipFill rotWithShape="1">
            <a:blip r:embed="rId8"/>
            <a:srcRect l="39219" t="58104" r="39921" b="6366"/>
            <a:stretch/>
          </p:blipFill>
          <p:spPr>
            <a:xfrm>
              <a:off x="10595361" y="3421022"/>
              <a:ext cx="2543175" cy="2436635"/>
            </a:xfrm>
            <a:prstGeom prst="rect">
              <a:avLst/>
            </a:prstGeom>
          </p:spPr>
        </p:pic>
        <p:sp>
          <p:nvSpPr>
            <p:cNvPr id="21" name="Rectangle 20">
              <a:extLst>
                <a:ext uri="{FF2B5EF4-FFF2-40B4-BE49-F238E27FC236}">
                  <a16:creationId xmlns:a16="http://schemas.microsoft.com/office/drawing/2014/main" id="{61647E02-DD84-4790-ADD5-707A7F7C5BBD}"/>
                </a:ext>
              </a:extLst>
            </p:cNvPr>
            <p:cNvSpPr/>
            <p:nvPr/>
          </p:nvSpPr>
          <p:spPr>
            <a:xfrm>
              <a:off x="10595361" y="3416260"/>
              <a:ext cx="962123" cy="307777"/>
            </a:xfrm>
            <a:prstGeom prst="rect">
              <a:avLst/>
            </a:prstGeom>
            <a:solidFill>
              <a:schemeClr val="bg1"/>
            </a:solidFill>
          </p:spPr>
          <p:txBody>
            <a:bodyPr wrap="none">
              <a:spAutoFit/>
            </a:bodyPr>
            <a:lstStyle/>
            <a:p>
              <a:r>
                <a:rPr lang="en-US" sz="1400" dirty="0"/>
                <a:t>6/18/2014</a:t>
              </a:r>
            </a:p>
          </p:txBody>
        </p:sp>
      </p:grpSp>
    </p:spTree>
    <p:extLst>
      <p:ext uri="{BB962C8B-B14F-4D97-AF65-F5344CB8AC3E}">
        <p14:creationId xmlns:p14="http://schemas.microsoft.com/office/powerpoint/2010/main" val="3810721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6CF1B6-1CD9-4974-96F2-EF3440A6B2E0}"/>
              </a:ext>
            </a:extLst>
          </p:cNvPr>
          <p:cNvSpPr/>
          <p:nvPr/>
        </p:nvSpPr>
        <p:spPr>
          <a:xfrm>
            <a:off x="0" y="0"/>
            <a:ext cx="12192000" cy="800219"/>
          </a:xfrm>
          <a:prstGeom prst="rect">
            <a:avLst/>
          </a:prstGeom>
        </p:spPr>
        <p:txBody>
          <a:bodyPr wrap="square">
            <a:spAutoFit/>
          </a:bodyPr>
          <a:lstStyle/>
          <a:p>
            <a:r>
              <a:rPr lang="en-US" dirty="0"/>
              <a:t>Center pivot detection: the effect of using different EVI composite dates</a:t>
            </a:r>
          </a:p>
          <a:p>
            <a:pPr marL="285750" indent="-285750">
              <a:buFont typeface="Arial" panose="020B0604020202020204" pitchFamily="34" charset="0"/>
              <a:buChar char="•"/>
            </a:pPr>
            <a:r>
              <a:rPr lang="en-US" sz="1400" dirty="0"/>
              <a:t>For these, took out map3 </a:t>
            </a:r>
            <a:r>
              <a:rPr lang="en-US" sz="1400" dirty="0" err="1"/>
              <a:t>nonagri</a:t>
            </a:r>
            <a:r>
              <a:rPr lang="en-US" sz="1400" dirty="0"/>
              <a:t> in both reported CP and detected CP. Accuracy is in terms of area</a:t>
            </a:r>
          </a:p>
          <a:p>
            <a:pPr marL="285750" indent="-285750">
              <a:buFont typeface="Arial" panose="020B0604020202020204" pitchFamily="34" charset="0"/>
              <a:buChar char="•"/>
            </a:pPr>
            <a:r>
              <a:rPr lang="en-US" sz="1400" dirty="0"/>
              <a:t>Unlike previous example, this area in Mato Grosso has a lot of false positives because of heterogeneous land cover. Gray is natural vegetation, masked out.</a:t>
            </a:r>
          </a:p>
        </p:txBody>
      </p:sp>
      <p:sp>
        <p:nvSpPr>
          <p:cNvPr id="3" name="Rectangle 2">
            <a:extLst>
              <a:ext uri="{FF2B5EF4-FFF2-40B4-BE49-F238E27FC236}">
                <a16:creationId xmlns:a16="http://schemas.microsoft.com/office/drawing/2014/main" id="{FFF9C992-4024-45E5-8E47-53830A7DBF30}"/>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4" name="Table 3">
            <a:extLst>
              <a:ext uri="{FF2B5EF4-FFF2-40B4-BE49-F238E27FC236}">
                <a16:creationId xmlns:a16="http://schemas.microsoft.com/office/drawing/2014/main" id="{B8A38D57-2E8A-42E1-BF72-813ABB8DAB27}"/>
              </a:ext>
            </a:extLst>
          </p:cNvPr>
          <p:cNvGraphicFramePr>
            <a:graphicFrameLocks noGrp="1"/>
          </p:cNvGraphicFramePr>
          <p:nvPr>
            <p:extLst>
              <p:ext uri="{D42A27DB-BD31-4B8C-83A1-F6EECF244321}">
                <p14:modId xmlns:p14="http://schemas.microsoft.com/office/powerpoint/2010/main" val="3015206461"/>
              </p:ext>
            </p:extLst>
          </p:nvPr>
        </p:nvGraphicFramePr>
        <p:xfrm>
          <a:off x="208613" y="986695"/>
          <a:ext cx="4835524" cy="3048000"/>
        </p:xfrm>
        <a:graphic>
          <a:graphicData uri="http://schemas.openxmlformats.org/drawingml/2006/table">
            <a:tbl>
              <a:tblPr firstRow="1" bandRow="1">
                <a:tableStyleId>{5C22544A-7EE6-4342-B048-85BDC9FD1C3A}</a:tableStyleId>
              </a:tblPr>
              <a:tblGrid>
                <a:gridCol w="1286812">
                  <a:extLst>
                    <a:ext uri="{9D8B030D-6E8A-4147-A177-3AD203B41FA5}">
                      <a16:colId xmlns:a16="http://schemas.microsoft.com/office/drawing/2014/main" val="4003942921"/>
                    </a:ext>
                  </a:extLst>
                </a:gridCol>
                <a:gridCol w="996013">
                  <a:extLst>
                    <a:ext uri="{9D8B030D-6E8A-4147-A177-3AD203B41FA5}">
                      <a16:colId xmlns:a16="http://schemas.microsoft.com/office/drawing/2014/main" val="2687415246"/>
                    </a:ext>
                  </a:extLst>
                </a:gridCol>
                <a:gridCol w="1285875">
                  <a:extLst>
                    <a:ext uri="{9D8B030D-6E8A-4147-A177-3AD203B41FA5}">
                      <a16:colId xmlns:a16="http://schemas.microsoft.com/office/drawing/2014/main" val="1905287546"/>
                    </a:ext>
                  </a:extLst>
                </a:gridCol>
                <a:gridCol w="1266824">
                  <a:extLst>
                    <a:ext uri="{9D8B030D-6E8A-4147-A177-3AD203B41FA5}">
                      <a16:colId xmlns:a16="http://schemas.microsoft.com/office/drawing/2014/main" val="165303254"/>
                    </a:ext>
                  </a:extLst>
                </a:gridCol>
              </a:tblGrid>
              <a:tr h="370840">
                <a:tc>
                  <a:txBody>
                    <a:bodyPr/>
                    <a:lstStyle/>
                    <a:p>
                      <a:r>
                        <a:rPr lang="en-US" sz="1600" dirty="0"/>
                        <a:t>Composite date</a:t>
                      </a:r>
                    </a:p>
                  </a:txBody>
                  <a:tcPr/>
                </a:tc>
                <a:tc>
                  <a:txBody>
                    <a:bodyPr/>
                    <a:lstStyle/>
                    <a:p>
                      <a:r>
                        <a:rPr lang="en-US" sz="1600" dirty="0"/>
                        <a:t>Accuracy (area)</a:t>
                      </a:r>
                    </a:p>
                  </a:txBody>
                  <a:tcPr/>
                </a:tc>
                <a:tc>
                  <a:txBody>
                    <a:bodyPr/>
                    <a:lstStyle/>
                    <a:p>
                      <a:r>
                        <a:rPr lang="en-US" sz="1600" dirty="0"/>
                        <a:t>False positive (area)</a:t>
                      </a:r>
                    </a:p>
                  </a:txBody>
                  <a:tcPr/>
                </a:tc>
                <a:tc>
                  <a:txBody>
                    <a:bodyPr/>
                    <a:lstStyle/>
                    <a:p>
                      <a:r>
                        <a:rPr lang="en-US" sz="1600" dirty="0"/>
                        <a:t>False negative (area)</a:t>
                      </a:r>
                    </a:p>
                  </a:txBody>
                  <a:tcPr/>
                </a:tc>
                <a:extLst>
                  <a:ext uri="{0D108BD9-81ED-4DB2-BD59-A6C34878D82A}">
                    <a16:rowId xmlns:a16="http://schemas.microsoft.com/office/drawing/2014/main" val="1914229331"/>
                  </a:ext>
                </a:extLst>
              </a:tr>
              <a:tr h="370840">
                <a:tc>
                  <a:txBody>
                    <a:bodyPr/>
                    <a:lstStyle/>
                    <a:p>
                      <a:r>
                        <a:rPr lang="en-US" sz="1600" dirty="0"/>
                        <a:t>6/2/2014</a:t>
                      </a:r>
                    </a:p>
                  </a:txBody>
                  <a:tcPr/>
                </a:tc>
                <a:tc>
                  <a:txBody>
                    <a:bodyPr/>
                    <a:lstStyle/>
                    <a:p>
                      <a:r>
                        <a:rPr lang="en-US" sz="1600" dirty="0"/>
                        <a:t>0</a:t>
                      </a:r>
                    </a:p>
                  </a:txBody>
                  <a:tcPr/>
                </a:tc>
                <a:tc>
                  <a:txBody>
                    <a:bodyPr/>
                    <a:lstStyle/>
                    <a:p>
                      <a:r>
                        <a:rPr lang="en-US" sz="1600" dirty="0"/>
                        <a:t>1.14</a:t>
                      </a:r>
                    </a:p>
                  </a:txBody>
                  <a:tcPr/>
                </a:tc>
                <a:tc>
                  <a:txBody>
                    <a:bodyPr/>
                    <a:lstStyle/>
                    <a:p>
                      <a:r>
                        <a:rPr lang="en-US" sz="1600" dirty="0"/>
                        <a:t>1</a:t>
                      </a:r>
                    </a:p>
                  </a:txBody>
                  <a:tcPr/>
                </a:tc>
                <a:extLst>
                  <a:ext uri="{0D108BD9-81ED-4DB2-BD59-A6C34878D82A}">
                    <a16:rowId xmlns:a16="http://schemas.microsoft.com/office/drawing/2014/main" val="113431270"/>
                  </a:ext>
                </a:extLst>
              </a:tr>
              <a:tr h="370840">
                <a:tc>
                  <a:txBody>
                    <a:bodyPr/>
                    <a:lstStyle/>
                    <a:p>
                      <a:r>
                        <a:rPr lang="en-US" sz="1600" dirty="0"/>
                        <a:t>4/15/2014</a:t>
                      </a:r>
                    </a:p>
                  </a:txBody>
                  <a:tcPr/>
                </a:tc>
                <a:tc>
                  <a:txBody>
                    <a:bodyPr/>
                    <a:lstStyle/>
                    <a:p>
                      <a:r>
                        <a:rPr lang="en-US" sz="1600" dirty="0"/>
                        <a:t>0</a:t>
                      </a:r>
                    </a:p>
                  </a:txBody>
                  <a:tcPr/>
                </a:tc>
                <a:tc>
                  <a:txBody>
                    <a:bodyPr/>
                    <a:lstStyle/>
                    <a:p>
                      <a:r>
                        <a:rPr lang="en-US" sz="1600" dirty="0"/>
                        <a:t>5.05</a:t>
                      </a:r>
                    </a:p>
                  </a:txBody>
                  <a:tcPr/>
                </a:tc>
                <a:tc>
                  <a:txBody>
                    <a:bodyPr/>
                    <a:lstStyle/>
                    <a:p>
                      <a:r>
                        <a:rPr lang="en-US" sz="1600" dirty="0"/>
                        <a:t>1</a:t>
                      </a:r>
                    </a:p>
                  </a:txBody>
                  <a:tcPr/>
                </a:tc>
                <a:extLst>
                  <a:ext uri="{0D108BD9-81ED-4DB2-BD59-A6C34878D82A}">
                    <a16:rowId xmlns:a16="http://schemas.microsoft.com/office/drawing/2014/main" val="3183620855"/>
                  </a:ext>
                </a:extLst>
              </a:tr>
              <a:tr h="370840">
                <a:tc>
                  <a:txBody>
                    <a:bodyPr/>
                    <a:lstStyle/>
                    <a:p>
                      <a:r>
                        <a:rPr lang="en-US" sz="1600" dirty="0"/>
                        <a:t>3/14/2014</a:t>
                      </a:r>
                    </a:p>
                  </a:txBody>
                  <a:tcPr/>
                </a:tc>
                <a:tc>
                  <a:txBody>
                    <a:bodyPr/>
                    <a:lstStyle/>
                    <a:p>
                      <a:r>
                        <a:rPr lang="en-US" sz="1600" dirty="0"/>
                        <a:t>0</a:t>
                      </a:r>
                    </a:p>
                  </a:txBody>
                  <a:tcPr/>
                </a:tc>
                <a:tc>
                  <a:txBody>
                    <a:bodyPr/>
                    <a:lstStyle/>
                    <a:p>
                      <a:r>
                        <a:rPr lang="en-US" sz="1600" dirty="0"/>
                        <a:t>0.19</a:t>
                      </a:r>
                    </a:p>
                  </a:txBody>
                  <a:tcPr/>
                </a:tc>
                <a:tc>
                  <a:txBody>
                    <a:bodyPr/>
                    <a:lstStyle/>
                    <a:p>
                      <a:r>
                        <a:rPr lang="en-US" sz="1600" dirty="0"/>
                        <a:t>1</a:t>
                      </a:r>
                    </a:p>
                  </a:txBody>
                  <a:tcPr/>
                </a:tc>
                <a:extLst>
                  <a:ext uri="{0D108BD9-81ED-4DB2-BD59-A6C34878D82A}">
                    <a16:rowId xmlns:a16="http://schemas.microsoft.com/office/drawing/2014/main" val="2877288476"/>
                  </a:ext>
                </a:extLst>
              </a:tr>
              <a:tr h="370840">
                <a:tc>
                  <a:txBody>
                    <a:bodyPr/>
                    <a:lstStyle/>
                    <a:p>
                      <a:r>
                        <a:rPr lang="en-US" sz="1600" dirty="0"/>
                        <a:t>1/9/2014</a:t>
                      </a:r>
                    </a:p>
                  </a:txBody>
                  <a:tcPr/>
                </a:tc>
                <a:tc>
                  <a:txBody>
                    <a:bodyPr/>
                    <a:lstStyle/>
                    <a:p>
                      <a:r>
                        <a:rPr lang="en-US" sz="1600" dirty="0"/>
                        <a:t>0</a:t>
                      </a:r>
                    </a:p>
                  </a:txBody>
                  <a:tcPr/>
                </a:tc>
                <a:tc>
                  <a:txBody>
                    <a:bodyPr/>
                    <a:lstStyle/>
                    <a:p>
                      <a:r>
                        <a:rPr lang="en-US" sz="1600" dirty="0"/>
                        <a:t>0</a:t>
                      </a:r>
                    </a:p>
                  </a:txBody>
                  <a:tcPr/>
                </a:tc>
                <a:tc>
                  <a:txBody>
                    <a:bodyPr/>
                    <a:lstStyle/>
                    <a:p>
                      <a:r>
                        <a:rPr lang="en-US" sz="1600" dirty="0"/>
                        <a:t>1</a:t>
                      </a:r>
                    </a:p>
                  </a:txBody>
                  <a:tcPr/>
                </a:tc>
                <a:extLst>
                  <a:ext uri="{0D108BD9-81ED-4DB2-BD59-A6C34878D82A}">
                    <a16:rowId xmlns:a16="http://schemas.microsoft.com/office/drawing/2014/main" val="936339779"/>
                  </a:ext>
                </a:extLst>
              </a:tr>
              <a:tr h="370840">
                <a:tc>
                  <a:txBody>
                    <a:bodyPr/>
                    <a:lstStyle/>
                    <a:p>
                      <a:r>
                        <a:rPr lang="en-US" sz="1600" dirty="0"/>
                        <a:t>10/24/2013</a:t>
                      </a:r>
                    </a:p>
                  </a:txBody>
                  <a:tcPr/>
                </a:tc>
                <a:tc>
                  <a:txBody>
                    <a:bodyPr/>
                    <a:lstStyle/>
                    <a:p>
                      <a:r>
                        <a:rPr lang="en-US" sz="1600" dirty="0"/>
                        <a:t>0</a:t>
                      </a:r>
                    </a:p>
                  </a:txBody>
                  <a:tcPr/>
                </a:tc>
                <a:tc>
                  <a:txBody>
                    <a:bodyPr/>
                    <a:lstStyle/>
                    <a:p>
                      <a:r>
                        <a:rPr lang="en-US" sz="1600" dirty="0"/>
                        <a:t>1.2</a:t>
                      </a:r>
                    </a:p>
                  </a:txBody>
                  <a:tcPr/>
                </a:tc>
                <a:tc>
                  <a:txBody>
                    <a:bodyPr/>
                    <a:lstStyle/>
                    <a:p>
                      <a:r>
                        <a:rPr lang="en-US" sz="1600" dirty="0"/>
                        <a:t>1</a:t>
                      </a:r>
                    </a:p>
                  </a:txBody>
                  <a:tcPr/>
                </a:tc>
                <a:extLst>
                  <a:ext uri="{0D108BD9-81ED-4DB2-BD59-A6C34878D82A}">
                    <a16:rowId xmlns:a16="http://schemas.microsoft.com/office/drawing/2014/main" val="1965602598"/>
                  </a:ext>
                </a:extLst>
              </a:tr>
              <a:tr h="370840">
                <a:tc>
                  <a:txBody>
                    <a:bodyPr/>
                    <a:lstStyle/>
                    <a:p>
                      <a:r>
                        <a:rPr lang="en-US" sz="1600" dirty="0"/>
                        <a:t>8/5/2013</a:t>
                      </a:r>
                    </a:p>
                  </a:txBody>
                  <a:tcPr/>
                </a:tc>
                <a:tc>
                  <a:txBody>
                    <a:bodyPr/>
                    <a:lstStyle/>
                    <a:p>
                      <a:r>
                        <a:rPr lang="en-US" sz="1600" dirty="0"/>
                        <a:t>0</a:t>
                      </a:r>
                    </a:p>
                  </a:txBody>
                  <a:tcPr/>
                </a:tc>
                <a:tc>
                  <a:txBody>
                    <a:bodyPr/>
                    <a:lstStyle/>
                    <a:p>
                      <a:r>
                        <a:rPr lang="en-US" sz="1600" dirty="0"/>
                        <a:t>1.1</a:t>
                      </a:r>
                    </a:p>
                  </a:txBody>
                  <a:tcPr/>
                </a:tc>
                <a:tc>
                  <a:txBody>
                    <a:bodyPr/>
                    <a:lstStyle/>
                    <a:p>
                      <a:r>
                        <a:rPr lang="en-US" sz="1600" dirty="0"/>
                        <a:t>1</a:t>
                      </a:r>
                    </a:p>
                  </a:txBody>
                  <a:tcPr/>
                </a:tc>
                <a:extLst>
                  <a:ext uri="{0D108BD9-81ED-4DB2-BD59-A6C34878D82A}">
                    <a16:rowId xmlns:a16="http://schemas.microsoft.com/office/drawing/2014/main" val="4031887397"/>
                  </a:ext>
                </a:extLst>
              </a:tr>
            </a:tbl>
          </a:graphicData>
        </a:graphic>
      </p:graphicFrame>
      <p:grpSp>
        <p:nvGrpSpPr>
          <p:cNvPr id="27" name="Group 26">
            <a:extLst>
              <a:ext uri="{FF2B5EF4-FFF2-40B4-BE49-F238E27FC236}">
                <a16:creationId xmlns:a16="http://schemas.microsoft.com/office/drawing/2014/main" id="{3AF8AE59-25C1-41FC-9715-108F4847ED2C}"/>
              </a:ext>
            </a:extLst>
          </p:cNvPr>
          <p:cNvGrpSpPr/>
          <p:nvPr/>
        </p:nvGrpSpPr>
        <p:grpSpPr>
          <a:xfrm>
            <a:off x="6096001" y="880824"/>
            <a:ext cx="2705101" cy="2324100"/>
            <a:chOff x="5212702" y="1957149"/>
            <a:chExt cx="2705101" cy="2324100"/>
          </a:xfrm>
        </p:grpSpPr>
        <p:pic>
          <p:nvPicPr>
            <p:cNvPr id="26" name="Picture 25">
              <a:extLst>
                <a:ext uri="{FF2B5EF4-FFF2-40B4-BE49-F238E27FC236}">
                  <a16:creationId xmlns:a16="http://schemas.microsoft.com/office/drawing/2014/main" id="{724B4994-84DA-4FCB-8147-FFDFF87DC7A1}"/>
                </a:ext>
              </a:extLst>
            </p:cNvPr>
            <p:cNvPicPr>
              <a:picLocks noChangeAspect="1"/>
            </p:cNvPicPr>
            <p:nvPr/>
          </p:nvPicPr>
          <p:blipFill rotWithShape="1">
            <a:blip r:embed="rId2"/>
            <a:srcRect l="39453" t="55834" r="38360" b="10278"/>
            <a:stretch/>
          </p:blipFill>
          <p:spPr>
            <a:xfrm>
              <a:off x="5212702" y="1957149"/>
              <a:ext cx="2705101" cy="2324100"/>
            </a:xfrm>
            <a:prstGeom prst="rect">
              <a:avLst/>
            </a:prstGeom>
          </p:spPr>
        </p:pic>
        <p:sp>
          <p:nvSpPr>
            <p:cNvPr id="6" name="Rectangle 5">
              <a:extLst>
                <a:ext uri="{FF2B5EF4-FFF2-40B4-BE49-F238E27FC236}">
                  <a16:creationId xmlns:a16="http://schemas.microsoft.com/office/drawing/2014/main" id="{D1BACAF9-B352-4815-8194-CB29DEDF9DD5}"/>
                </a:ext>
              </a:extLst>
            </p:cNvPr>
            <p:cNvSpPr/>
            <p:nvPr/>
          </p:nvSpPr>
          <p:spPr>
            <a:xfrm>
              <a:off x="5212702" y="1957149"/>
              <a:ext cx="870751" cy="307777"/>
            </a:xfrm>
            <a:prstGeom prst="rect">
              <a:avLst/>
            </a:prstGeom>
            <a:solidFill>
              <a:schemeClr val="bg1"/>
            </a:solidFill>
          </p:spPr>
          <p:txBody>
            <a:bodyPr wrap="none">
              <a:spAutoFit/>
            </a:bodyPr>
            <a:lstStyle/>
            <a:p>
              <a:r>
                <a:rPr lang="en-US" sz="1400" dirty="0"/>
                <a:t>6/2/2014</a:t>
              </a:r>
            </a:p>
          </p:txBody>
        </p:sp>
      </p:grpSp>
      <p:pic>
        <p:nvPicPr>
          <p:cNvPr id="28" name="Picture 27">
            <a:extLst>
              <a:ext uri="{FF2B5EF4-FFF2-40B4-BE49-F238E27FC236}">
                <a16:creationId xmlns:a16="http://schemas.microsoft.com/office/drawing/2014/main" id="{92C175C6-1CE2-4648-9FFE-37FCD8C4E9FA}"/>
              </a:ext>
            </a:extLst>
          </p:cNvPr>
          <p:cNvPicPr>
            <a:picLocks noChangeAspect="1"/>
          </p:cNvPicPr>
          <p:nvPr/>
        </p:nvPicPr>
        <p:blipFill rotWithShape="1">
          <a:blip r:embed="rId3"/>
          <a:srcRect l="40078" t="55972" r="39141" b="10139"/>
          <a:stretch/>
        </p:blipFill>
        <p:spPr>
          <a:xfrm>
            <a:off x="8893467" y="880824"/>
            <a:ext cx="2533651" cy="2324101"/>
          </a:xfrm>
          <a:prstGeom prst="rect">
            <a:avLst/>
          </a:prstGeom>
        </p:spPr>
      </p:pic>
      <p:sp>
        <p:nvSpPr>
          <p:cNvPr id="29" name="Rectangle 28">
            <a:extLst>
              <a:ext uri="{FF2B5EF4-FFF2-40B4-BE49-F238E27FC236}">
                <a16:creationId xmlns:a16="http://schemas.microsoft.com/office/drawing/2014/main" id="{89C241AB-4FAB-415A-88DD-FAB9D1778D72}"/>
              </a:ext>
            </a:extLst>
          </p:cNvPr>
          <p:cNvSpPr/>
          <p:nvPr/>
        </p:nvSpPr>
        <p:spPr>
          <a:xfrm>
            <a:off x="8893467" y="880824"/>
            <a:ext cx="870751" cy="307777"/>
          </a:xfrm>
          <a:prstGeom prst="rect">
            <a:avLst/>
          </a:prstGeom>
          <a:solidFill>
            <a:schemeClr val="bg1"/>
          </a:solidFill>
        </p:spPr>
        <p:txBody>
          <a:bodyPr wrap="none">
            <a:spAutoFit/>
          </a:bodyPr>
          <a:lstStyle/>
          <a:p>
            <a:r>
              <a:rPr lang="en-US" sz="1400" dirty="0"/>
              <a:t>4/5/2014</a:t>
            </a:r>
          </a:p>
        </p:txBody>
      </p:sp>
      <p:pic>
        <p:nvPicPr>
          <p:cNvPr id="31" name="Picture 30">
            <a:extLst>
              <a:ext uri="{FF2B5EF4-FFF2-40B4-BE49-F238E27FC236}">
                <a16:creationId xmlns:a16="http://schemas.microsoft.com/office/drawing/2014/main" id="{3EA50F7D-29A6-4C81-951B-B131CE5D45E8}"/>
              </a:ext>
            </a:extLst>
          </p:cNvPr>
          <p:cNvPicPr>
            <a:picLocks noChangeAspect="1"/>
          </p:cNvPicPr>
          <p:nvPr/>
        </p:nvPicPr>
        <p:blipFill rotWithShape="1">
          <a:blip r:embed="rId4"/>
          <a:srcRect l="39922" t="55695" r="38437" b="9028"/>
          <a:stretch/>
        </p:blipFill>
        <p:spPr>
          <a:xfrm>
            <a:off x="6096001" y="3285529"/>
            <a:ext cx="2638426" cy="2419351"/>
          </a:xfrm>
          <a:prstGeom prst="rect">
            <a:avLst/>
          </a:prstGeom>
        </p:spPr>
      </p:pic>
      <p:sp>
        <p:nvSpPr>
          <p:cNvPr id="32" name="Rectangle 31">
            <a:extLst>
              <a:ext uri="{FF2B5EF4-FFF2-40B4-BE49-F238E27FC236}">
                <a16:creationId xmlns:a16="http://schemas.microsoft.com/office/drawing/2014/main" id="{0F233A61-C34C-4EDC-A36A-2D0E2951D326}"/>
              </a:ext>
            </a:extLst>
          </p:cNvPr>
          <p:cNvSpPr/>
          <p:nvPr/>
        </p:nvSpPr>
        <p:spPr>
          <a:xfrm>
            <a:off x="6096000" y="3275111"/>
            <a:ext cx="962123" cy="307777"/>
          </a:xfrm>
          <a:prstGeom prst="rect">
            <a:avLst/>
          </a:prstGeom>
          <a:solidFill>
            <a:schemeClr val="bg1"/>
          </a:solidFill>
        </p:spPr>
        <p:txBody>
          <a:bodyPr wrap="none">
            <a:spAutoFit/>
          </a:bodyPr>
          <a:lstStyle/>
          <a:p>
            <a:r>
              <a:rPr lang="en-US" sz="1400" dirty="0"/>
              <a:t>3/14/2014</a:t>
            </a:r>
          </a:p>
        </p:txBody>
      </p:sp>
      <p:pic>
        <p:nvPicPr>
          <p:cNvPr id="33" name="Picture 32">
            <a:extLst>
              <a:ext uri="{FF2B5EF4-FFF2-40B4-BE49-F238E27FC236}">
                <a16:creationId xmlns:a16="http://schemas.microsoft.com/office/drawing/2014/main" id="{77DAAF27-450E-451A-9A75-7C40025F39E2}"/>
              </a:ext>
            </a:extLst>
          </p:cNvPr>
          <p:cNvPicPr>
            <a:picLocks noChangeAspect="1"/>
          </p:cNvPicPr>
          <p:nvPr/>
        </p:nvPicPr>
        <p:blipFill rotWithShape="1">
          <a:blip r:embed="rId5"/>
          <a:srcRect l="40547" t="55556" r="39375" b="10555"/>
          <a:stretch/>
        </p:blipFill>
        <p:spPr>
          <a:xfrm>
            <a:off x="8951828" y="3243485"/>
            <a:ext cx="2447926" cy="2324100"/>
          </a:xfrm>
          <a:prstGeom prst="rect">
            <a:avLst/>
          </a:prstGeom>
        </p:spPr>
      </p:pic>
      <p:sp>
        <p:nvSpPr>
          <p:cNvPr id="34" name="Rectangle 33">
            <a:extLst>
              <a:ext uri="{FF2B5EF4-FFF2-40B4-BE49-F238E27FC236}">
                <a16:creationId xmlns:a16="http://schemas.microsoft.com/office/drawing/2014/main" id="{8F72128C-9387-4CB6-A1D1-63CC9C91089F}"/>
              </a:ext>
            </a:extLst>
          </p:cNvPr>
          <p:cNvSpPr/>
          <p:nvPr/>
        </p:nvSpPr>
        <p:spPr>
          <a:xfrm>
            <a:off x="8951828" y="3247429"/>
            <a:ext cx="870751" cy="307777"/>
          </a:xfrm>
          <a:prstGeom prst="rect">
            <a:avLst/>
          </a:prstGeom>
          <a:solidFill>
            <a:schemeClr val="bg1"/>
          </a:solidFill>
        </p:spPr>
        <p:txBody>
          <a:bodyPr wrap="none">
            <a:spAutoFit/>
          </a:bodyPr>
          <a:lstStyle/>
          <a:p>
            <a:r>
              <a:rPr lang="en-US" sz="1400" dirty="0"/>
              <a:t>1/9/2014</a:t>
            </a:r>
          </a:p>
        </p:txBody>
      </p:sp>
      <p:pic>
        <p:nvPicPr>
          <p:cNvPr id="35" name="Picture 34">
            <a:extLst>
              <a:ext uri="{FF2B5EF4-FFF2-40B4-BE49-F238E27FC236}">
                <a16:creationId xmlns:a16="http://schemas.microsoft.com/office/drawing/2014/main" id="{D9853655-B9AF-4B6E-8176-C86E5E59250A}"/>
              </a:ext>
            </a:extLst>
          </p:cNvPr>
          <p:cNvPicPr>
            <a:picLocks noChangeAspect="1"/>
          </p:cNvPicPr>
          <p:nvPr/>
        </p:nvPicPr>
        <p:blipFill rotWithShape="1">
          <a:blip r:embed="rId6"/>
          <a:srcRect l="39922" t="55278" r="38984" b="11584"/>
          <a:stretch/>
        </p:blipFill>
        <p:spPr>
          <a:xfrm>
            <a:off x="442623" y="4310840"/>
            <a:ext cx="2571751" cy="2272570"/>
          </a:xfrm>
          <a:prstGeom prst="rect">
            <a:avLst/>
          </a:prstGeom>
        </p:spPr>
      </p:pic>
      <p:sp>
        <p:nvSpPr>
          <p:cNvPr id="36" name="Rectangle 35">
            <a:extLst>
              <a:ext uri="{FF2B5EF4-FFF2-40B4-BE49-F238E27FC236}">
                <a16:creationId xmlns:a16="http://schemas.microsoft.com/office/drawing/2014/main" id="{DEC56C7A-7556-44BC-8B42-37DF5A9556FD}"/>
              </a:ext>
            </a:extLst>
          </p:cNvPr>
          <p:cNvSpPr/>
          <p:nvPr/>
        </p:nvSpPr>
        <p:spPr>
          <a:xfrm>
            <a:off x="442623" y="4253758"/>
            <a:ext cx="1053494" cy="307777"/>
          </a:xfrm>
          <a:prstGeom prst="rect">
            <a:avLst/>
          </a:prstGeom>
          <a:solidFill>
            <a:schemeClr val="bg1"/>
          </a:solidFill>
        </p:spPr>
        <p:txBody>
          <a:bodyPr wrap="none">
            <a:spAutoFit/>
          </a:bodyPr>
          <a:lstStyle/>
          <a:p>
            <a:r>
              <a:rPr lang="en-US" sz="1400" dirty="0"/>
              <a:t>10/24/2013</a:t>
            </a:r>
          </a:p>
        </p:txBody>
      </p:sp>
      <p:pic>
        <p:nvPicPr>
          <p:cNvPr id="37" name="Picture 36">
            <a:extLst>
              <a:ext uri="{FF2B5EF4-FFF2-40B4-BE49-F238E27FC236}">
                <a16:creationId xmlns:a16="http://schemas.microsoft.com/office/drawing/2014/main" id="{B9E646E0-837A-40DA-910E-BFF66EEF2ABB}"/>
              </a:ext>
            </a:extLst>
          </p:cNvPr>
          <p:cNvPicPr>
            <a:picLocks noChangeAspect="1"/>
          </p:cNvPicPr>
          <p:nvPr/>
        </p:nvPicPr>
        <p:blipFill rotWithShape="1">
          <a:blip r:embed="rId7"/>
          <a:srcRect l="40625" t="55417" r="39302" b="10695"/>
          <a:stretch/>
        </p:blipFill>
        <p:spPr>
          <a:xfrm>
            <a:off x="3106739" y="4226671"/>
            <a:ext cx="2447275" cy="2324100"/>
          </a:xfrm>
          <a:prstGeom prst="rect">
            <a:avLst/>
          </a:prstGeom>
        </p:spPr>
      </p:pic>
      <p:sp>
        <p:nvSpPr>
          <p:cNvPr id="38" name="Rectangle 37">
            <a:extLst>
              <a:ext uri="{FF2B5EF4-FFF2-40B4-BE49-F238E27FC236}">
                <a16:creationId xmlns:a16="http://schemas.microsoft.com/office/drawing/2014/main" id="{EC142AEA-22B6-4989-8544-ABD4197945F4}"/>
              </a:ext>
            </a:extLst>
          </p:cNvPr>
          <p:cNvSpPr/>
          <p:nvPr/>
        </p:nvSpPr>
        <p:spPr>
          <a:xfrm>
            <a:off x="3101488" y="4221171"/>
            <a:ext cx="870751" cy="307777"/>
          </a:xfrm>
          <a:prstGeom prst="rect">
            <a:avLst/>
          </a:prstGeom>
          <a:solidFill>
            <a:schemeClr val="bg1"/>
          </a:solidFill>
        </p:spPr>
        <p:txBody>
          <a:bodyPr wrap="none">
            <a:spAutoFit/>
          </a:bodyPr>
          <a:lstStyle/>
          <a:p>
            <a:r>
              <a:rPr lang="en-US" sz="1400" dirty="0"/>
              <a:t>8/5/2013</a:t>
            </a:r>
          </a:p>
        </p:txBody>
      </p:sp>
    </p:spTree>
    <p:extLst>
      <p:ext uri="{BB962C8B-B14F-4D97-AF65-F5344CB8AC3E}">
        <p14:creationId xmlns:p14="http://schemas.microsoft.com/office/powerpoint/2010/main" val="26180451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DC86CD-A891-40E7-B835-7810A261D025}"/>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3" name="Rectangle 2">
            <a:extLst>
              <a:ext uri="{FF2B5EF4-FFF2-40B4-BE49-F238E27FC236}">
                <a16:creationId xmlns:a16="http://schemas.microsoft.com/office/drawing/2014/main" id="{B592F6A4-659C-4A20-BB5E-906F4CDEF3A9}"/>
              </a:ext>
            </a:extLst>
          </p:cNvPr>
          <p:cNvSpPr/>
          <p:nvPr/>
        </p:nvSpPr>
        <p:spPr>
          <a:xfrm>
            <a:off x="0" y="0"/>
            <a:ext cx="12192000" cy="3970318"/>
          </a:xfrm>
          <a:prstGeom prst="rect">
            <a:avLst/>
          </a:prstGeom>
        </p:spPr>
        <p:txBody>
          <a:bodyPr wrap="square">
            <a:spAutoFit/>
          </a:bodyPr>
          <a:lstStyle/>
          <a:p>
            <a:r>
              <a:rPr lang="en-US" dirty="0"/>
              <a:t>Center pivot detection: just use 2014’s reported CP to get only </a:t>
            </a:r>
            <a:r>
              <a:rPr lang="en-US" dirty="0" err="1"/>
              <a:t>nonirrigated</a:t>
            </a:r>
            <a:r>
              <a:rPr lang="en-US" dirty="0"/>
              <a:t> pixels during or before 2014</a:t>
            </a:r>
          </a:p>
          <a:p>
            <a:endParaRPr lang="en-US" dirty="0"/>
          </a:p>
          <a:p>
            <a:r>
              <a:rPr lang="en-US" dirty="0"/>
              <a:t>Reasons:</a:t>
            </a:r>
          </a:p>
          <a:p>
            <a:pPr marL="285750" indent="-285750">
              <a:buFontTx/>
              <a:buChar char="-"/>
            </a:pPr>
            <a:r>
              <a:rPr lang="en-US" dirty="0"/>
              <a:t>False positives are very high in places with farmland and no center pivot because of heterogeneity of fields; this can’t be masked out with map3</a:t>
            </a:r>
          </a:p>
          <a:p>
            <a:pPr marL="285750" indent="-285750">
              <a:buFontTx/>
              <a:buChar char="-"/>
            </a:pPr>
            <a:r>
              <a:rPr lang="en-US" dirty="0"/>
              <a:t>False negatives are high because center pivots might be staggered so there’s no ‘yellow’ space between the ‘green’</a:t>
            </a:r>
          </a:p>
          <a:p>
            <a:pPr marL="285750" indent="-285750">
              <a:buFontTx/>
              <a:buChar char="-"/>
            </a:pPr>
            <a:r>
              <a:rPr lang="en-US" dirty="0"/>
              <a:t>Maximum EVI variance image over various time spans never produce an acceptable result</a:t>
            </a:r>
          </a:p>
          <a:p>
            <a:pPr marL="285750" indent="-285750">
              <a:buFontTx/>
              <a:buChar char="-"/>
            </a:pPr>
            <a:r>
              <a:rPr lang="en-US" dirty="0"/>
              <a:t>If overlay areas that are consistently classified as center pivot over the course of the year to gain ‘confidence’ in the result, it won’t work because the unique color of center pivots is only obvious for short spans of time; and there is no single span of time for which we have higher confidence</a:t>
            </a:r>
          </a:p>
          <a:p>
            <a:pPr marL="285750" indent="-285750">
              <a:buFontTx/>
              <a:buChar char="-"/>
            </a:pPr>
            <a:r>
              <a:rPr lang="en-US" dirty="0"/>
              <a:t>Scaling up from 25km2 circles to all of Brazil will take weeks (e.g. need to figure out how to avoid false detections at edges of the image segments)</a:t>
            </a:r>
          </a:p>
          <a:p>
            <a:pPr marL="285750" indent="-285750">
              <a:buFontTx/>
              <a:buChar char="-"/>
            </a:pPr>
            <a:r>
              <a:rPr lang="en-US" dirty="0"/>
              <a:t>Kernel sizes are uncertain; could base kernel size off of 2014’s local center pivot radii but that would make it harder to scale up</a:t>
            </a:r>
          </a:p>
          <a:p>
            <a:pPr marL="285750" indent="-285750">
              <a:buFontTx/>
              <a:buChar char="-"/>
            </a:pPr>
            <a:r>
              <a:rPr lang="en-US" dirty="0"/>
              <a:t>Maybe there are more center pivot data for other years – ask Avery, Gabriel</a:t>
            </a:r>
          </a:p>
        </p:txBody>
      </p:sp>
    </p:spTree>
    <p:extLst>
      <p:ext uri="{BB962C8B-B14F-4D97-AF65-F5344CB8AC3E}">
        <p14:creationId xmlns:p14="http://schemas.microsoft.com/office/powerpoint/2010/main" val="4009367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52353" y="2390588"/>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549" y="597647"/>
            <a:ext cx="10497496" cy="1477328"/>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Connect Planet to GEE</a:t>
            </a:r>
          </a:p>
          <a:p>
            <a:pPr marL="285750" indent="-285750">
              <a:buFontTx/>
              <a:buChar char="-"/>
            </a:pPr>
            <a:r>
              <a:rPr lang="en-US" dirty="0"/>
              <a:t>Produce validation dataset out of this month’s image downloads) (SC vs DC; planting and harvest date)</a:t>
            </a:r>
          </a:p>
          <a:p>
            <a:pPr marL="285750" indent="-285750">
              <a:buFontTx/>
              <a:buChar char="-"/>
            </a:pPr>
            <a:r>
              <a:rPr lang="en-US" dirty="0"/>
              <a:t>Plan for calibrating Planet Labs imagery to other satellite data</a:t>
            </a:r>
          </a:p>
        </p:txBody>
      </p:sp>
    </p:spTree>
    <p:extLst>
      <p:ext uri="{BB962C8B-B14F-4D97-AF65-F5344CB8AC3E}">
        <p14:creationId xmlns:p14="http://schemas.microsoft.com/office/powerpoint/2010/main" val="12936966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059" y="597647"/>
            <a:ext cx="11003524" cy="1754326"/>
          </a:xfrm>
          <a:prstGeom prst="rect">
            <a:avLst/>
          </a:prstGeom>
          <a:noFill/>
        </p:spPr>
        <p:txBody>
          <a:bodyPr wrap="square" rtlCol="0">
            <a:spAutoFit/>
          </a:bodyPr>
          <a:lstStyle/>
          <a:p>
            <a:r>
              <a:rPr lang="en-US" b="1" dirty="0"/>
              <a:t>Questions for Iryna</a:t>
            </a:r>
          </a:p>
          <a:p>
            <a:endParaRPr lang="en-US" b="1" dirty="0"/>
          </a:p>
          <a:p>
            <a:pPr marL="285750" indent="-285750">
              <a:buFont typeface="Arial" panose="020B0604020202020204" pitchFamily="34" charset="0"/>
              <a:buChar char="•"/>
            </a:pPr>
            <a:r>
              <a:rPr lang="en-US" dirty="0"/>
              <a:t>Center pivot classification given the challenges of Brazil</a:t>
            </a:r>
          </a:p>
          <a:p>
            <a:pPr marL="285750" indent="-285750">
              <a:buFont typeface="Arial" panose="020B0604020202020204" pitchFamily="34" charset="0"/>
              <a:buChar char="•"/>
            </a:pPr>
            <a:r>
              <a:rPr lang="en-US" dirty="0"/>
              <a:t>Calibration of Planet Scope and Rapid Eye images</a:t>
            </a:r>
          </a:p>
          <a:p>
            <a:pPr marL="285750" indent="-285750">
              <a:buFont typeface="Arial" panose="020B0604020202020204" pitchFamily="34" charset="0"/>
              <a:buChar char="•"/>
            </a:pPr>
            <a:r>
              <a:rPr lang="en-US" dirty="0"/>
              <a:t>Automated detection of single vs double cropped soy; of planting and harvest time</a:t>
            </a:r>
          </a:p>
          <a:p>
            <a:pPr marL="285750" indent="-285750">
              <a:buFont typeface="Arial" panose="020B0604020202020204" pitchFamily="34" charset="0"/>
              <a:buChar char="•"/>
            </a:pPr>
            <a:r>
              <a:rPr lang="en-US" dirty="0"/>
              <a:t>Ways to discern soy from other </a:t>
            </a:r>
            <a:r>
              <a:rPr lang="en-US" dirty="0" err="1"/>
              <a:t>agri</a:t>
            </a:r>
            <a:r>
              <a:rPr lang="en-US" dirty="0"/>
              <a:t> </a:t>
            </a:r>
          </a:p>
        </p:txBody>
      </p:sp>
    </p:spTree>
    <p:extLst>
      <p:ext uri="{BB962C8B-B14F-4D97-AF65-F5344CB8AC3E}">
        <p14:creationId xmlns:p14="http://schemas.microsoft.com/office/powerpoint/2010/main" val="402288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324" y="198893"/>
            <a:ext cx="11290270" cy="4247317"/>
          </a:xfrm>
          <a:prstGeom prst="rect">
            <a:avLst/>
          </a:prstGeom>
          <a:noFill/>
        </p:spPr>
        <p:txBody>
          <a:bodyPr wrap="none" rtlCol="0">
            <a:spAutoFit/>
          </a:bodyPr>
          <a:lstStyle/>
          <a:p>
            <a:r>
              <a:rPr lang="en-US" dirty="0"/>
              <a:t>Validation with commercial high resolution satellite imagery</a:t>
            </a:r>
          </a:p>
          <a:p>
            <a:endParaRPr lang="en-US" dirty="0"/>
          </a:p>
          <a:p>
            <a:pPr marL="285750" indent="-285750">
              <a:buFont typeface="Arial"/>
              <a:buChar char="•"/>
            </a:pPr>
            <a:r>
              <a:rPr lang="en-US" dirty="0"/>
              <a:t>Requested quote from Satellite Imaging Corp (</a:t>
            </a:r>
            <a:r>
              <a:rPr lang="en-US" dirty="0" err="1"/>
              <a:t>QuickBird</a:t>
            </a:r>
            <a:r>
              <a:rPr lang="en-US" dirty="0"/>
              <a:t>) – but was directed to </a:t>
            </a:r>
            <a:r>
              <a:rPr lang="en-US" dirty="0" err="1"/>
              <a:t>PlanetLabs</a:t>
            </a:r>
            <a:endParaRPr lang="en-US" dirty="0"/>
          </a:p>
          <a:p>
            <a:pPr marL="285750" indent="-285750">
              <a:buFont typeface="Arial"/>
              <a:buChar char="•"/>
            </a:pPr>
            <a:r>
              <a:rPr lang="en-US" dirty="0"/>
              <a:t>Images searchable on </a:t>
            </a:r>
            <a:r>
              <a:rPr lang="en-US" dirty="0" err="1"/>
              <a:t>LandInfo</a:t>
            </a:r>
            <a:r>
              <a:rPr lang="en-US" dirty="0"/>
              <a:t>:</a:t>
            </a:r>
          </a:p>
          <a:p>
            <a:pPr marL="742950" lvl="1" indent="-285750">
              <a:buFont typeface="Arial"/>
              <a:buChar char="•"/>
            </a:pPr>
            <a:r>
              <a:rPr lang="en-US" dirty="0"/>
              <a:t>GeoEye-1</a:t>
            </a:r>
          </a:p>
          <a:p>
            <a:pPr marL="742950" lvl="1" indent="-285750">
              <a:buFont typeface="Arial"/>
              <a:buChar char="•"/>
            </a:pPr>
            <a:r>
              <a:rPr lang="en-US" dirty="0"/>
              <a:t>WorldView-1, to -4</a:t>
            </a:r>
          </a:p>
          <a:p>
            <a:pPr marL="742950" lvl="1" indent="-285750">
              <a:buFont typeface="Arial"/>
              <a:buChar char="•"/>
            </a:pPr>
            <a:r>
              <a:rPr lang="en-US" dirty="0"/>
              <a:t>IKONOS</a:t>
            </a:r>
          </a:p>
          <a:p>
            <a:pPr marL="742950" lvl="1" indent="-285750">
              <a:buFont typeface="Arial"/>
              <a:buChar char="•"/>
            </a:pPr>
            <a:r>
              <a:rPr lang="en-US" dirty="0"/>
              <a:t>SPOT 1- 7</a:t>
            </a:r>
          </a:p>
          <a:p>
            <a:pPr marL="742950" lvl="1" indent="-285750">
              <a:buFont typeface="Arial"/>
              <a:buChar char="•"/>
            </a:pPr>
            <a:r>
              <a:rPr lang="en-US" dirty="0" err="1"/>
              <a:t>RapidEye</a:t>
            </a:r>
            <a:endParaRPr lang="en-US" dirty="0"/>
          </a:p>
          <a:p>
            <a:pPr marL="742950" lvl="1" indent="-285750">
              <a:buFont typeface="Arial"/>
              <a:buChar char="•"/>
            </a:pPr>
            <a:r>
              <a:rPr lang="en-US" dirty="0" err="1"/>
              <a:t>PlanetScope</a:t>
            </a:r>
            <a:r>
              <a:rPr lang="en-US" dirty="0"/>
              <a:t>/Dove (Planet Labs)</a:t>
            </a:r>
          </a:p>
          <a:p>
            <a:pPr marL="742950" lvl="1" indent="-285750">
              <a:buFont typeface="Arial"/>
              <a:buChar char="•"/>
            </a:pPr>
            <a:r>
              <a:rPr lang="en-US" dirty="0" err="1"/>
              <a:t>QuickBird</a:t>
            </a:r>
            <a:r>
              <a:rPr lang="en-US" dirty="0"/>
              <a:t> (Planet Labs)</a:t>
            </a:r>
          </a:p>
          <a:p>
            <a:pPr marL="285750" indent="-285750">
              <a:buFont typeface="Arial"/>
              <a:buChar char="•"/>
            </a:pPr>
            <a:r>
              <a:rPr lang="en-US" dirty="0"/>
              <a:t>Planet Labs satellites</a:t>
            </a:r>
          </a:p>
          <a:p>
            <a:pPr marL="742950" lvl="1" indent="-285750">
              <a:buFont typeface="Arial"/>
              <a:buChar char="•"/>
            </a:pPr>
            <a:r>
              <a:rPr lang="en-US" dirty="0" err="1"/>
              <a:t>PlanetScope</a:t>
            </a:r>
            <a:r>
              <a:rPr lang="en-US" dirty="0"/>
              <a:t> (Planet Labs, 3m)</a:t>
            </a:r>
          </a:p>
          <a:p>
            <a:pPr marL="742950" lvl="1" indent="-285750">
              <a:buFont typeface="Arial"/>
              <a:buChar char="•"/>
            </a:pPr>
            <a:r>
              <a:rPr lang="en-US" dirty="0" err="1"/>
              <a:t>QuickBird</a:t>
            </a:r>
            <a:r>
              <a:rPr lang="en-US" dirty="0"/>
              <a:t> (Planet Labs, 5m) – requested </a:t>
            </a:r>
            <a:r>
              <a:rPr lang="en-US" dirty="0" err="1"/>
              <a:t>QuickBird</a:t>
            </a:r>
            <a:r>
              <a:rPr lang="en-US" dirty="0"/>
              <a:t> quote from Satellite Imaging Corp, redirected to </a:t>
            </a:r>
            <a:r>
              <a:rPr lang="en-US" dirty="0" err="1"/>
              <a:t>PlanetLabs</a:t>
            </a:r>
            <a:endParaRPr lang="en-US" dirty="0">
              <a:solidFill>
                <a:srgbClr val="FF0000"/>
              </a:solidFill>
            </a:endParaRPr>
          </a:p>
          <a:p>
            <a:pPr marL="285750" indent="-285750">
              <a:buFont typeface="Arial"/>
              <a:buChar char="•"/>
            </a:pPr>
            <a:endParaRPr lang="en-US" dirty="0"/>
          </a:p>
        </p:txBody>
      </p:sp>
      <p:sp>
        <p:nvSpPr>
          <p:cNvPr id="3" name="Rectangle 2"/>
          <p:cNvSpPr/>
          <p:nvPr/>
        </p:nvSpPr>
        <p:spPr>
          <a:xfrm>
            <a:off x="283883" y="4360894"/>
            <a:ext cx="6096000" cy="1200329"/>
          </a:xfrm>
          <a:prstGeom prst="rect">
            <a:avLst/>
          </a:prstGeom>
        </p:spPr>
        <p:txBody>
          <a:bodyPr>
            <a:spAutoFit/>
          </a:bodyPr>
          <a:lstStyle/>
          <a:p>
            <a:r>
              <a:rPr lang="en-US" dirty="0"/>
              <a:t>Prices:</a:t>
            </a:r>
          </a:p>
          <a:p>
            <a:pPr marL="285750" indent="-285750">
              <a:buFont typeface="Arial"/>
              <a:buChar char="•"/>
            </a:pPr>
            <a:r>
              <a:rPr lang="en-US" dirty="0"/>
              <a:t>SPOT 6: $2.38/km2 with a minimum order of 100km2.</a:t>
            </a:r>
          </a:p>
          <a:p>
            <a:pPr marL="285750" indent="-285750">
              <a:buFont typeface="Arial"/>
              <a:buChar char="•"/>
            </a:pPr>
            <a:r>
              <a:rPr lang="en-US" dirty="0" err="1"/>
              <a:t>RapidEye</a:t>
            </a:r>
            <a:r>
              <a:rPr lang="en-US" dirty="0"/>
              <a:t>: $1.28/km2 wit minimum order of $5,000</a:t>
            </a:r>
          </a:p>
          <a:p>
            <a:pPr marL="285750" indent="-285750">
              <a:buFont typeface="Arial"/>
              <a:buChar char="•"/>
            </a:pPr>
            <a:r>
              <a:rPr lang="en-US" dirty="0"/>
              <a:t>WorldView2: $12.25/km2</a:t>
            </a:r>
          </a:p>
        </p:txBody>
      </p:sp>
    </p:spTree>
    <p:extLst>
      <p:ext uri="{BB962C8B-B14F-4D97-AF65-F5344CB8AC3E}">
        <p14:creationId xmlns:p14="http://schemas.microsoft.com/office/powerpoint/2010/main" val="1247193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250" y="111125"/>
            <a:ext cx="11811000" cy="2585323"/>
          </a:xfrm>
          <a:prstGeom prst="rect">
            <a:avLst/>
          </a:prstGeom>
          <a:noFill/>
        </p:spPr>
        <p:txBody>
          <a:bodyPr wrap="square" rtlCol="0">
            <a:spAutoFit/>
          </a:bodyPr>
          <a:lstStyle/>
          <a:p>
            <a:r>
              <a:rPr lang="en-US" b="1" dirty="0"/>
              <a:t>Purpose of Planet images:</a:t>
            </a:r>
          </a:p>
          <a:p>
            <a:pPr marL="285750" indent="-285750">
              <a:buFontTx/>
              <a:buChar char="-"/>
            </a:pPr>
            <a:r>
              <a:rPr lang="en-US" dirty="0"/>
              <a:t>Validate or adjust timing information (therefore need a mix of DC, SC soy across space and years; high temporal resolution; use soy training points to pinpoint which fields to use)</a:t>
            </a:r>
          </a:p>
          <a:p>
            <a:pPr marL="285750" indent="-285750">
              <a:buFontTx/>
              <a:buChar char="-"/>
            </a:pPr>
            <a:r>
              <a:rPr lang="en-US" dirty="0"/>
              <a:t>Validate SC </a:t>
            </a:r>
            <a:r>
              <a:rPr lang="en-US" dirty="0" err="1"/>
              <a:t>vs</a:t>
            </a:r>
            <a:r>
              <a:rPr lang="en-US" dirty="0"/>
              <a:t> DC, because it’s hard to discern them right now (therefore need a mix of DC, SC of SOY – should be relatively easy just from picking randomly in a region known to be soy based on soy training points)</a:t>
            </a:r>
          </a:p>
          <a:p>
            <a:pPr marL="285750" indent="-285750">
              <a:buFontTx/>
              <a:buChar char="-"/>
            </a:pPr>
            <a:r>
              <a:rPr lang="en-US" dirty="0" err="1"/>
              <a:t>Mato</a:t>
            </a:r>
            <a:r>
              <a:rPr lang="en-US" dirty="0"/>
              <a:t> </a:t>
            </a:r>
            <a:r>
              <a:rPr lang="en-US" dirty="0" err="1"/>
              <a:t>Grosso</a:t>
            </a:r>
            <a:r>
              <a:rPr lang="en-US" dirty="0"/>
              <a:t>, a lot in </a:t>
            </a:r>
            <a:r>
              <a:rPr lang="en-US" dirty="0" err="1"/>
              <a:t>Matopiba</a:t>
            </a:r>
            <a:r>
              <a:rPr lang="en-US" dirty="0"/>
              <a:t>, and some in central – because most of soy training points are in </a:t>
            </a:r>
            <a:r>
              <a:rPr lang="en-US" dirty="0" err="1"/>
              <a:t>Mato</a:t>
            </a:r>
            <a:r>
              <a:rPr lang="en-US" dirty="0"/>
              <a:t> </a:t>
            </a:r>
            <a:r>
              <a:rPr lang="en-US" dirty="0" err="1"/>
              <a:t>Grosso</a:t>
            </a:r>
            <a:endParaRPr lang="en-US" dirty="0"/>
          </a:p>
          <a:p>
            <a:pPr marL="285750" indent="-285750">
              <a:buFontTx/>
              <a:buChar char="-"/>
            </a:pPr>
            <a:r>
              <a:rPr lang="en-US" dirty="0"/>
              <a:t>Mix of years: 2014 because that’s the ‘central year’; after 2015 to be able to calibrate to Sentinel 2; before 2014 out of interest</a:t>
            </a:r>
          </a:p>
          <a:p>
            <a:pPr marL="285750" indent="-285750">
              <a:buFontTx/>
              <a:buChar char="-"/>
            </a:pPr>
            <a:r>
              <a:rPr lang="en-US" dirty="0">
                <a:solidFill>
                  <a:srgbClr val="FF0000"/>
                </a:solidFill>
              </a:rPr>
              <a:t>What’s soy </a:t>
            </a:r>
            <a:r>
              <a:rPr lang="en-US" dirty="0" err="1">
                <a:solidFill>
                  <a:srgbClr val="FF0000"/>
                </a:solidFill>
              </a:rPr>
              <a:t>vs</a:t>
            </a:r>
            <a:r>
              <a:rPr lang="en-US" dirty="0">
                <a:solidFill>
                  <a:srgbClr val="FF0000"/>
                </a:solidFill>
              </a:rPr>
              <a:t> what’s not soy – harder to do, figure out if this distinction is actually needed</a:t>
            </a:r>
          </a:p>
        </p:txBody>
      </p:sp>
      <p:sp>
        <p:nvSpPr>
          <p:cNvPr id="3" name="TextBox 2"/>
          <p:cNvSpPr txBox="1"/>
          <p:nvPr/>
        </p:nvSpPr>
        <p:spPr>
          <a:xfrm>
            <a:off x="174625" y="3683000"/>
            <a:ext cx="11572875" cy="2585323"/>
          </a:xfrm>
          <a:prstGeom prst="rect">
            <a:avLst/>
          </a:prstGeom>
          <a:noFill/>
        </p:spPr>
        <p:txBody>
          <a:bodyPr wrap="square" rtlCol="0">
            <a:spAutoFit/>
          </a:bodyPr>
          <a:lstStyle/>
          <a:p>
            <a:r>
              <a:rPr lang="en-US" b="1" dirty="0"/>
              <a:t>Which Planet satellite to use?</a:t>
            </a:r>
          </a:p>
          <a:p>
            <a:pPr marL="285750" indent="-285750">
              <a:buFontTx/>
              <a:buChar char="-"/>
            </a:pPr>
            <a:r>
              <a:rPr lang="en-US" dirty="0"/>
              <a:t>Satellites: 4 band </a:t>
            </a:r>
            <a:r>
              <a:rPr lang="en-US" dirty="0" err="1"/>
              <a:t>PlanetScope</a:t>
            </a:r>
            <a:r>
              <a:rPr lang="en-US" dirty="0"/>
              <a:t>, </a:t>
            </a:r>
            <a:r>
              <a:rPr lang="en-US" dirty="0" err="1"/>
              <a:t>RapidEye</a:t>
            </a:r>
            <a:r>
              <a:rPr lang="en-US" dirty="0"/>
              <a:t> Ortho, </a:t>
            </a:r>
            <a:r>
              <a:rPr lang="en-US" dirty="0" err="1"/>
              <a:t>PlanetScope</a:t>
            </a:r>
            <a:r>
              <a:rPr lang="en-US" dirty="0"/>
              <a:t> Ortho.</a:t>
            </a:r>
          </a:p>
          <a:p>
            <a:pPr marL="285750" indent="-285750">
              <a:buFontTx/>
              <a:buChar char="-"/>
            </a:pPr>
            <a:r>
              <a:rPr lang="en-US" dirty="0"/>
              <a:t>Want satellite data source that’s calibrated/ok to cite in literature</a:t>
            </a:r>
          </a:p>
          <a:p>
            <a:pPr marL="285750" indent="-285750">
              <a:buFontTx/>
              <a:buChar char="-"/>
            </a:pPr>
            <a:r>
              <a:rPr lang="en-US" dirty="0"/>
              <a:t>(Michael et al, 2018) : used </a:t>
            </a:r>
            <a:r>
              <a:rPr lang="en-US" dirty="0" err="1"/>
              <a:t>PlanetScope</a:t>
            </a:r>
            <a:r>
              <a:rPr lang="en-US" dirty="0"/>
              <a:t> (3m), compared reliability to NDVI images from Sentinel-2. downloaded data in two </a:t>
            </a:r>
            <a:r>
              <a:rPr lang="en-US" dirty="0" err="1"/>
              <a:t>formates</a:t>
            </a:r>
            <a:r>
              <a:rPr lang="en-US" dirty="0"/>
              <a:t>: as </a:t>
            </a:r>
            <a:r>
              <a:rPr lang="en-US" dirty="0" err="1"/>
              <a:t>PlanetScope</a:t>
            </a:r>
            <a:r>
              <a:rPr lang="en-US" dirty="0"/>
              <a:t> images and as Ortho Scene Product images, both with RGB and NIR. Calibrated Planet’s vegetation indices using in-field measurements. Compared </a:t>
            </a:r>
            <a:r>
              <a:rPr lang="en-US" dirty="0" err="1"/>
              <a:t>PlanetScope</a:t>
            </a:r>
            <a:r>
              <a:rPr lang="en-US" dirty="0"/>
              <a:t> to Sentinel-2A because it’s more reliable in terms of signal-to-noise and radiometric characteristics</a:t>
            </a:r>
          </a:p>
          <a:p>
            <a:pPr marL="285750" indent="-285750">
              <a:buFontTx/>
              <a:buChar char="-"/>
            </a:pPr>
            <a:r>
              <a:rPr lang="en-US" dirty="0"/>
              <a:t>How much we want to calibrate depends on whether we need to discern soy from </a:t>
            </a:r>
            <a:r>
              <a:rPr lang="en-US" dirty="0" err="1"/>
              <a:t>nonsoy</a:t>
            </a:r>
            <a:r>
              <a:rPr lang="en-US" dirty="0"/>
              <a:t> in Planet imagery, </a:t>
            </a:r>
            <a:r>
              <a:rPr lang="en-US" dirty="0" err="1"/>
              <a:t>vs</a:t>
            </a:r>
            <a:r>
              <a:rPr lang="en-US" dirty="0"/>
              <a:t> just want to look at timing and SC </a:t>
            </a:r>
            <a:r>
              <a:rPr lang="en-US" dirty="0" err="1"/>
              <a:t>vs</a:t>
            </a:r>
            <a:r>
              <a:rPr lang="en-US" dirty="0"/>
              <a:t> DC, assuming we know where soy is</a:t>
            </a:r>
          </a:p>
        </p:txBody>
      </p:sp>
    </p:spTree>
    <p:extLst>
      <p:ext uri="{BB962C8B-B14F-4D97-AF65-F5344CB8AC3E}">
        <p14:creationId xmlns:p14="http://schemas.microsoft.com/office/powerpoint/2010/main" val="3439219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1811000" cy="5693866"/>
          </a:xfrm>
          <a:prstGeom prst="rect">
            <a:avLst/>
          </a:prstGeom>
          <a:noFill/>
        </p:spPr>
        <p:txBody>
          <a:bodyPr wrap="square" rtlCol="0">
            <a:spAutoFit/>
          </a:bodyPr>
          <a:lstStyle/>
          <a:p>
            <a:r>
              <a:rPr lang="en-US" sz="1400" dirty="0"/>
              <a:t>Which satellite data product to use?</a:t>
            </a:r>
          </a:p>
          <a:p>
            <a:endParaRPr lang="en-US" sz="1400" dirty="0"/>
          </a:p>
          <a:p>
            <a:r>
              <a:rPr lang="en-US" sz="1400" dirty="0"/>
              <a:t>From Planet’s Imagery documentation: </a:t>
            </a:r>
            <a:r>
              <a:rPr lang="en-US" sz="1400" dirty="0">
                <a:hlinkClick r:id="rId2"/>
              </a:rPr>
              <a:t>https://www.planet.com/products/satellite-imagery/files/1610.06_Spec%20Sheet_Combined_Imagery_Product_Letter_ENGv1.pdf</a:t>
            </a:r>
            <a:endParaRPr lang="en-US" sz="1400" dirty="0"/>
          </a:p>
          <a:p>
            <a:endParaRPr lang="en-US" sz="1400" dirty="0"/>
          </a:p>
          <a:p>
            <a:pPr marL="285750" indent="-285750">
              <a:buFontTx/>
              <a:buChar char="-"/>
            </a:pPr>
            <a:r>
              <a:rPr lang="en-US" sz="1400" dirty="0"/>
              <a:t>Ortho Tiles: core produce line, available in Visual and Analytic product formats</a:t>
            </a:r>
          </a:p>
          <a:p>
            <a:pPr marL="285750" indent="-285750">
              <a:buFontTx/>
              <a:buChar char="-"/>
            </a:pPr>
            <a:r>
              <a:rPr lang="en-US" sz="1400" dirty="0" err="1"/>
              <a:t>RapidEye</a:t>
            </a:r>
            <a:r>
              <a:rPr lang="en-US" sz="1400" dirty="0"/>
              <a:t>: since 2009</a:t>
            </a:r>
          </a:p>
          <a:p>
            <a:pPr marL="285750" indent="-285750">
              <a:buFontTx/>
              <a:buChar char="-"/>
            </a:pPr>
            <a:r>
              <a:rPr lang="en-US" sz="1400" dirty="0"/>
              <a:t>Planet operates </a:t>
            </a:r>
            <a:r>
              <a:rPr lang="en-US" sz="1400" dirty="0" err="1"/>
              <a:t>PlanetScope</a:t>
            </a:r>
            <a:r>
              <a:rPr lang="en-US" sz="1400" dirty="0"/>
              <a:t> (PS) and </a:t>
            </a:r>
            <a:r>
              <a:rPr lang="en-US" sz="1400" dirty="0" err="1"/>
              <a:t>RapidEye</a:t>
            </a:r>
            <a:r>
              <a:rPr lang="en-US" sz="1400" dirty="0"/>
              <a:t> (RE)</a:t>
            </a:r>
          </a:p>
          <a:p>
            <a:pPr marL="285750" indent="-285750">
              <a:buFontTx/>
              <a:buChar char="-"/>
            </a:pPr>
            <a:r>
              <a:rPr lang="en-US" sz="1400" dirty="0"/>
              <a:t>PS imagery is captured as a continuous strip of single frame images known as ‘scenes’; can be acquired as a single RGB frame or a split-frame with a RGB half and a NIR half. Three product lines for PS imagery: Basic Scene (scaled Top of Atmosphere radiance at sensor and sensor corrected product – designed for users with advanced image processing and geometric correction capabilities, not </a:t>
            </a:r>
            <a:r>
              <a:rPr lang="en-US" sz="1400" dirty="0" err="1"/>
              <a:t>orthorectified</a:t>
            </a:r>
            <a:r>
              <a:rPr lang="en-US" sz="1400" dirty="0"/>
              <a:t> or corrected for terrain distortions). Ortho Scenes are single-frame image captures with additional post processing applied. Ortho Tiles are multiple Ortho Scenes in a single strip that have been merged and then divided according to a defined grid.</a:t>
            </a:r>
          </a:p>
          <a:p>
            <a:pPr marL="285750" indent="-285750">
              <a:buFontTx/>
              <a:buChar char="-"/>
            </a:pPr>
            <a:r>
              <a:rPr lang="en-US" sz="1400" dirty="0"/>
              <a:t>PS Ortho Scene: orthorectified, scaled Top of Atmosphere radiance (at sensor) for analytic and visual applications. The images are a series of overlapping framed scenes, not organized to any tiling grid system</a:t>
            </a:r>
          </a:p>
          <a:p>
            <a:pPr marL="285750" indent="-285750">
              <a:buFontTx/>
              <a:buChar char="-"/>
            </a:pPr>
            <a:r>
              <a:rPr lang="en-US" sz="1400" dirty="0"/>
              <a:t>PS visual </a:t>
            </a:r>
            <a:r>
              <a:rPr lang="en-US" sz="1400" dirty="0" err="1"/>
              <a:t>ortho</a:t>
            </a:r>
            <a:r>
              <a:rPr lang="en-US" sz="1400" dirty="0"/>
              <a:t> scene: </a:t>
            </a:r>
            <a:r>
              <a:rPr lang="en-US" sz="1400" dirty="0" err="1"/>
              <a:t>orthorectified</a:t>
            </a:r>
            <a:r>
              <a:rPr lang="en-US" sz="1400" dirty="0"/>
              <a:t> and color-corrected, attempts to optimize colors as seen by the human eye, can be used for cartographic and visualization purposes; eliminates perspective effect on the ground, restoring the geometry </a:t>
            </a:r>
            <a:r>
              <a:rPr lang="en-US" sz="1400" dirty="0" err="1"/>
              <a:t>ofa</a:t>
            </a:r>
            <a:r>
              <a:rPr lang="en-US" sz="1400" dirty="0"/>
              <a:t> vertical shot. Sun angle correction is applied. Only has RGB</a:t>
            </a:r>
          </a:p>
          <a:p>
            <a:pPr marL="285750" indent="-285750">
              <a:buFontTx/>
              <a:buChar char="-"/>
            </a:pPr>
            <a:r>
              <a:rPr lang="en-US" sz="1400" dirty="0"/>
              <a:t>PS analytic </a:t>
            </a:r>
            <a:r>
              <a:rPr lang="en-US" sz="1400" dirty="0" err="1"/>
              <a:t>ortho</a:t>
            </a:r>
            <a:r>
              <a:rPr lang="en-US" sz="1400" dirty="0"/>
              <a:t> scene: are multispectral products, accurate </a:t>
            </a:r>
            <a:r>
              <a:rPr lang="en-US" sz="1400" dirty="0" err="1"/>
              <a:t>geolocation</a:t>
            </a:r>
            <a:r>
              <a:rPr lang="en-US" sz="1400" dirty="0"/>
              <a:t>; removed terrain </a:t>
            </a:r>
            <a:r>
              <a:rPr lang="en-US" sz="1400" dirty="0" err="1"/>
              <a:t>distorions</a:t>
            </a:r>
            <a:r>
              <a:rPr lang="en-US" sz="1400" dirty="0"/>
              <a:t> and is from geometry of a vertical shot. Is optimal for land cover classifications; is </a:t>
            </a:r>
            <a:r>
              <a:rPr lang="en-US" sz="1400" dirty="0" err="1"/>
              <a:t>radiometrically</a:t>
            </a:r>
            <a:r>
              <a:rPr lang="en-US" sz="1400" dirty="0"/>
              <a:t> corrected. Has RGB.</a:t>
            </a:r>
          </a:p>
          <a:p>
            <a:pPr marL="285750" indent="-285750">
              <a:buFontTx/>
              <a:buChar char="-"/>
            </a:pPr>
            <a:r>
              <a:rPr lang="en-US" sz="1400" dirty="0"/>
              <a:t>PS </a:t>
            </a:r>
            <a:r>
              <a:rPr lang="en-US" sz="1400" dirty="0" err="1"/>
              <a:t>ortho</a:t>
            </a:r>
            <a:r>
              <a:rPr lang="en-US" sz="1400" dirty="0"/>
              <a:t> tiles: individual 25km x 25km tiles, can be used for cartographic purposes (however, how do you know that multiple dates aren’t represented in a single tile?). Is optimal for vegetation indices, land cover classifications, </a:t>
            </a:r>
            <a:r>
              <a:rPr lang="en-US" sz="1400" dirty="0" err="1"/>
              <a:t>etc.the</a:t>
            </a:r>
            <a:r>
              <a:rPr lang="en-US" sz="1400" dirty="0"/>
              <a:t> analytic (not visual) version has GRB and NIR</a:t>
            </a:r>
          </a:p>
          <a:p>
            <a:pPr marL="285750" indent="-285750">
              <a:buFontTx/>
              <a:buChar char="-"/>
            </a:pPr>
            <a:r>
              <a:rPr lang="en-US" sz="1400" dirty="0"/>
              <a:t>PS Ortho Tile: radiometric and sensor corrections applied, projected to UTM projection (product level 3A)</a:t>
            </a:r>
          </a:p>
          <a:p>
            <a:pPr marL="285750" indent="-285750">
              <a:buFontTx/>
              <a:buChar char="-"/>
            </a:pPr>
            <a:r>
              <a:rPr lang="en-US" sz="1400" dirty="0"/>
              <a:t>RE basic: similar to PS basic, don’t use it. RE </a:t>
            </a:r>
            <a:r>
              <a:rPr lang="en-US" sz="1400" dirty="0" err="1"/>
              <a:t>ortho</a:t>
            </a:r>
            <a:r>
              <a:rPr lang="en-US" sz="1400" dirty="0"/>
              <a:t> tile: </a:t>
            </a:r>
            <a:r>
              <a:rPr lang="en-US" sz="1400" dirty="0" err="1"/>
              <a:t>radiometrically</a:t>
            </a:r>
            <a:r>
              <a:rPr lang="en-US" sz="1400" dirty="0"/>
              <a:t>, </a:t>
            </a:r>
            <a:r>
              <a:rPr lang="en-US" sz="1400" dirty="0" err="1"/>
              <a:t>senosr</a:t>
            </a:r>
            <a:r>
              <a:rPr lang="en-US" sz="1400" dirty="0"/>
              <a:t> and geometrically corrected. The RE visual </a:t>
            </a:r>
            <a:r>
              <a:rPr lang="en-US" sz="1400" dirty="0" err="1"/>
              <a:t>ortho</a:t>
            </a:r>
            <a:r>
              <a:rPr lang="en-US" sz="1400" dirty="0"/>
              <a:t> tile is </a:t>
            </a:r>
            <a:r>
              <a:rPr lang="en-US" sz="1400" dirty="0" err="1"/>
              <a:t>orthorectified</a:t>
            </a:r>
            <a:r>
              <a:rPr lang="en-US" sz="1400" dirty="0"/>
              <a:t> and color corrected. RE analytic </a:t>
            </a:r>
            <a:r>
              <a:rPr lang="en-US" sz="1400" dirty="0" err="1"/>
              <a:t>ortho</a:t>
            </a:r>
            <a:r>
              <a:rPr lang="en-US" sz="1400" dirty="0"/>
              <a:t> tile has RGB, NIR and red edge. RE visual doesn’t have NIR. Analytic product has top of atmosphere radiance correction.</a:t>
            </a:r>
          </a:p>
          <a:p>
            <a:pPr marL="285750" indent="-285750">
              <a:buFontTx/>
              <a:buChar char="-"/>
            </a:pPr>
            <a:r>
              <a:rPr lang="en-US" sz="1400" dirty="0"/>
              <a:t>Seems like tiles are on the same date</a:t>
            </a:r>
          </a:p>
          <a:p>
            <a:pPr marL="285750" indent="-285750">
              <a:buFontTx/>
              <a:buChar char="-"/>
            </a:pPr>
            <a:r>
              <a:rPr lang="en-US" sz="1400" dirty="0"/>
              <a:t>TAKEAWAY: go for analytic scenes or tiles for both </a:t>
            </a:r>
            <a:r>
              <a:rPr lang="en-US" sz="1400" dirty="0" err="1"/>
              <a:t>PlanetScope</a:t>
            </a:r>
            <a:r>
              <a:rPr lang="en-US" sz="1400" dirty="0"/>
              <a:t> and </a:t>
            </a:r>
            <a:r>
              <a:rPr lang="en-US" sz="1400" dirty="0" err="1"/>
              <a:t>RapidEye</a:t>
            </a:r>
            <a:endParaRPr lang="en-US" sz="1400" dirty="0"/>
          </a:p>
        </p:txBody>
      </p:sp>
      <p:pic>
        <p:nvPicPr>
          <p:cNvPr id="3" name="Picture 2"/>
          <p:cNvPicPr>
            <a:picLocks noChangeAspect="1"/>
          </p:cNvPicPr>
          <p:nvPr/>
        </p:nvPicPr>
        <p:blipFill>
          <a:blip r:embed="rId3"/>
          <a:stretch>
            <a:fillRect/>
          </a:stretch>
        </p:blipFill>
        <p:spPr>
          <a:xfrm>
            <a:off x="12011025" y="3416300"/>
            <a:ext cx="8699500" cy="4978400"/>
          </a:xfrm>
          <a:prstGeom prst="rect">
            <a:avLst/>
          </a:prstGeom>
        </p:spPr>
      </p:pic>
    </p:spTree>
    <p:extLst>
      <p:ext uri="{BB962C8B-B14F-4D97-AF65-F5344CB8AC3E}">
        <p14:creationId xmlns:p14="http://schemas.microsoft.com/office/powerpoint/2010/main" val="2938983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16000" y="4762500"/>
            <a:ext cx="10274300" cy="1889125"/>
            <a:chOff x="952500" y="2365375"/>
            <a:chExt cx="10274300" cy="1889125"/>
          </a:xfrm>
        </p:grpSpPr>
        <p:pic>
          <p:nvPicPr>
            <p:cNvPr id="2" name="Picture 1"/>
            <p:cNvPicPr>
              <a:picLocks noChangeAspect="1"/>
            </p:cNvPicPr>
            <p:nvPr/>
          </p:nvPicPr>
          <p:blipFill>
            <a:blip r:embed="rId2"/>
            <a:stretch>
              <a:fillRect/>
            </a:stretch>
          </p:blipFill>
          <p:spPr>
            <a:xfrm>
              <a:off x="952500" y="2590800"/>
              <a:ext cx="10274300" cy="1663700"/>
            </a:xfrm>
            <a:prstGeom prst="rect">
              <a:avLst/>
            </a:prstGeom>
          </p:spPr>
        </p:pic>
        <p:sp>
          <p:nvSpPr>
            <p:cNvPr id="3" name="TextBox 2"/>
            <p:cNvSpPr txBox="1"/>
            <p:nvPr/>
          </p:nvSpPr>
          <p:spPr>
            <a:xfrm>
              <a:off x="1301750" y="2365375"/>
              <a:ext cx="2198038" cy="369332"/>
            </a:xfrm>
            <a:prstGeom prst="rect">
              <a:avLst/>
            </a:prstGeom>
            <a:noFill/>
          </p:spPr>
          <p:txBody>
            <a:bodyPr wrap="none" rtlCol="0">
              <a:spAutoFit/>
            </a:bodyPr>
            <a:lstStyle/>
            <a:p>
              <a:r>
                <a:rPr lang="en-US" dirty="0"/>
                <a:t>Rapid Eye band order</a:t>
              </a:r>
            </a:p>
          </p:txBody>
        </p:sp>
      </p:grpSp>
      <p:pic>
        <p:nvPicPr>
          <p:cNvPr id="5" name="Picture 4"/>
          <p:cNvPicPr>
            <a:picLocks noChangeAspect="1"/>
          </p:cNvPicPr>
          <p:nvPr/>
        </p:nvPicPr>
        <p:blipFill>
          <a:blip r:embed="rId3"/>
          <a:stretch>
            <a:fillRect/>
          </a:stretch>
        </p:blipFill>
        <p:spPr>
          <a:xfrm>
            <a:off x="3448050" y="1047750"/>
            <a:ext cx="4902200" cy="3682667"/>
          </a:xfrm>
          <a:prstGeom prst="rect">
            <a:avLst/>
          </a:prstGeom>
        </p:spPr>
      </p:pic>
      <p:sp>
        <p:nvSpPr>
          <p:cNvPr id="6" name="TextBox 5"/>
          <p:cNvSpPr txBox="1"/>
          <p:nvPr/>
        </p:nvSpPr>
        <p:spPr>
          <a:xfrm>
            <a:off x="3571875" y="365125"/>
            <a:ext cx="5201890" cy="369332"/>
          </a:xfrm>
          <a:prstGeom prst="rect">
            <a:avLst/>
          </a:prstGeom>
          <a:noFill/>
        </p:spPr>
        <p:txBody>
          <a:bodyPr wrap="none" rtlCol="0">
            <a:spAutoFit/>
          </a:bodyPr>
          <a:lstStyle/>
          <a:p>
            <a:r>
              <a:rPr lang="en-US" dirty="0"/>
              <a:t>Note, band order changes with visual/analytic images</a:t>
            </a:r>
          </a:p>
        </p:txBody>
      </p:sp>
    </p:spTree>
    <p:extLst>
      <p:ext uri="{BB962C8B-B14F-4D97-AF65-F5344CB8AC3E}">
        <p14:creationId xmlns:p14="http://schemas.microsoft.com/office/powerpoint/2010/main" val="1026029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4937" y="93370"/>
            <a:ext cx="11922125" cy="2862322"/>
          </a:xfrm>
          <a:prstGeom prst="rect">
            <a:avLst/>
          </a:prstGeom>
          <a:noFill/>
        </p:spPr>
        <p:txBody>
          <a:bodyPr wrap="square" rtlCol="0">
            <a:spAutoFit/>
          </a:bodyPr>
          <a:lstStyle/>
          <a:p>
            <a:r>
              <a:rPr lang="en-US" dirty="0"/>
              <a:t>Can we assume land cover classification can tell where soy </a:t>
            </a:r>
            <a:r>
              <a:rPr lang="en-US" dirty="0" err="1"/>
              <a:t>vs</a:t>
            </a:r>
            <a:r>
              <a:rPr lang="en-US" dirty="0"/>
              <a:t> not soy is?</a:t>
            </a:r>
          </a:p>
          <a:p>
            <a:endParaRPr lang="en-US" dirty="0"/>
          </a:p>
          <a:p>
            <a:pPr marL="285750" indent="-285750">
              <a:buFontTx/>
              <a:buChar char="-"/>
            </a:pPr>
            <a:r>
              <a:rPr lang="en-US" dirty="0"/>
              <a:t>If so, can just use Jake’s land cover map to pick out soy areas in Planet Labs</a:t>
            </a:r>
          </a:p>
          <a:p>
            <a:pPr marL="285750" indent="-285750">
              <a:buFontTx/>
              <a:buChar char="-"/>
            </a:pPr>
            <a:r>
              <a:rPr lang="en-US" dirty="0"/>
              <a:t>If not, either need to classify soy as a first step, or use CAR polys we know are soy, or use soy_pts_1 (especially in </a:t>
            </a:r>
            <a:r>
              <a:rPr lang="en-US" dirty="0" err="1"/>
              <a:t>Matopiba</a:t>
            </a:r>
            <a:r>
              <a:rPr lang="en-US" dirty="0"/>
              <a:t>)</a:t>
            </a:r>
          </a:p>
          <a:p>
            <a:pPr marL="285750" indent="-285750">
              <a:buFontTx/>
              <a:buChar char="-"/>
            </a:pPr>
            <a:r>
              <a:rPr lang="en-US" dirty="0"/>
              <a:t>Test using GEE file </a:t>
            </a:r>
            <a:r>
              <a:rPr lang="en-US" dirty="0" err="1"/>
              <a:t>LandCover</a:t>
            </a:r>
            <a:r>
              <a:rPr lang="en-US" dirty="0"/>
              <a:t>/Soy vs </a:t>
            </a:r>
            <a:r>
              <a:rPr lang="en-US" dirty="0" err="1"/>
              <a:t>Nonsoy</a:t>
            </a:r>
            <a:r>
              <a:rPr lang="en-US" dirty="0"/>
              <a:t> Classification</a:t>
            </a:r>
          </a:p>
          <a:p>
            <a:pPr marL="285750" indent="-285750">
              <a:buFontTx/>
              <a:buChar char="-"/>
            </a:pPr>
            <a:r>
              <a:rPr lang="en-US" dirty="0"/>
              <a:t>Want to make sure true positive rate is high and false positive rate is low (where positive = soy SC + soy DC)</a:t>
            </a:r>
          </a:p>
          <a:p>
            <a:pPr marL="285750" indent="-285750">
              <a:buFontTx/>
              <a:buChar char="-"/>
            </a:pPr>
            <a:r>
              <a:rPr lang="en-US" dirty="0"/>
              <a:t>TAKEAWAY: when SC and DC soy are combined into a single category, accuracy goes up significantly, e.g. from 70-85% to 95%. This indicates the majority of the error is due to SC vs DC soy, not soy vs </a:t>
            </a:r>
            <a:r>
              <a:rPr lang="en-US" dirty="0" err="1"/>
              <a:t>nonsoy</a:t>
            </a:r>
            <a:r>
              <a:rPr lang="en-US" dirty="0"/>
              <a:t>. However, false positives are very high and there’s not a lot of training points to improve it.</a:t>
            </a:r>
          </a:p>
        </p:txBody>
      </p:sp>
      <p:graphicFrame>
        <p:nvGraphicFramePr>
          <p:cNvPr id="3" name="Table 2">
            <a:extLst>
              <a:ext uri="{FF2B5EF4-FFF2-40B4-BE49-F238E27FC236}">
                <a16:creationId xmlns:a16="http://schemas.microsoft.com/office/drawing/2014/main" id="{53CDFCFD-E6F4-46C8-A1AF-E14903375B8B}"/>
              </a:ext>
            </a:extLst>
          </p:cNvPr>
          <p:cNvGraphicFramePr>
            <a:graphicFrameLocks noGrp="1"/>
          </p:cNvGraphicFramePr>
          <p:nvPr>
            <p:extLst>
              <p:ext uri="{D42A27DB-BD31-4B8C-83A1-F6EECF244321}">
                <p14:modId xmlns:p14="http://schemas.microsoft.com/office/powerpoint/2010/main" val="3749369507"/>
              </p:ext>
            </p:extLst>
          </p:nvPr>
        </p:nvGraphicFramePr>
        <p:xfrm>
          <a:off x="1454952" y="3613786"/>
          <a:ext cx="8128000" cy="22250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813084130"/>
                    </a:ext>
                  </a:extLst>
                </a:gridCol>
                <a:gridCol w="2032000">
                  <a:extLst>
                    <a:ext uri="{9D8B030D-6E8A-4147-A177-3AD203B41FA5}">
                      <a16:colId xmlns:a16="http://schemas.microsoft.com/office/drawing/2014/main" val="248258982"/>
                    </a:ext>
                  </a:extLst>
                </a:gridCol>
                <a:gridCol w="2032000">
                  <a:extLst>
                    <a:ext uri="{9D8B030D-6E8A-4147-A177-3AD203B41FA5}">
                      <a16:colId xmlns:a16="http://schemas.microsoft.com/office/drawing/2014/main" val="1156250938"/>
                    </a:ext>
                  </a:extLst>
                </a:gridCol>
                <a:gridCol w="2032000">
                  <a:extLst>
                    <a:ext uri="{9D8B030D-6E8A-4147-A177-3AD203B41FA5}">
                      <a16:colId xmlns:a16="http://schemas.microsoft.com/office/drawing/2014/main" val="1957127266"/>
                    </a:ext>
                  </a:extLst>
                </a:gridCol>
              </a:tblGrid>
              <a:tr h="370840">
                <a:tc>
                  <a:txBody>
                    <a:bodyPr/>
                    <a:lstStyle/>
                    <a:p>
                      <a:r>
                        <a:rPr lang="en-US" dirty="0"/>
                        <a:t>Year</a:t>
                      </a:r>
                    </a:p>
                  </a:txBody>
                  <a:tcPr/>
                </a:tc>
                <a:tc>
                  <a:txBody>
                    <a:bodyPr/>
                    <a:lstStyle/>
                    <a:p>
                      <a:r>
                        <a:rPr lang="en-US" dirty="0"/>
                        <a:t>Accuracy</a:t>
                      </a:r>
                    </a:p>
                  </a:txBody>
                  <a:tcPr/>
                </a:tc>
                <a:tc>
                  <a:txBody>
                    <a:bodyPr/>
                    <a:lstStyle/>
                    <a:p>
                      <a:r>
                        <a:rPr lang="en-US" dirty="0"/>
                        <a:t>True positive</a:t>
                      </a:r>
                    </a:p>
                  </a:txBody>
                  <a:tcPr/>
                </a:tc>
                <a:tc>
                  <a:txBody>
                    <a:bodyPr/>
                    <a:lstStyle/>
                    <a:p>
                      <a:r>
                        <a:rPr lang="en-US" dirty="0"/>
                        <a:t>False positive</a:t>
                      </a:r>
                    </a:p>
                  </a:txBody>
                  <a:tcPr/>
                </a:tc>
                <a:extLst>
                  <a:ext uri="{0D108BD9-81ED-4DB2-BD59-A6C34878D82A}">
                    <a16:rowId xmlns:a16="http://schemas.microsoft.com/office/drawing/2014/main" val="4016829759"/>
                  </a:ext>
                </a:extLst>
              </a:tr>
              <a:tr h="370840">
                <a:tc>
                  <a:txBody>
                    <a:bodyPr/>
                    <a:lstStyle/>
                    <a:p>
                      <a:r>
                        <a:rPr lang="en-US" dirty="0"/>
                        <a:t>2014</a:t>
                      </a:r>
                    </a:p>
                  </a:txBody>
                  <a:tcPr/>
                </a:tc>
                <a:tc>
                  <a:txBody>
                    <a:bodyPr/>
                    <a:lstStyle/>
                    <a:p>
                      <a:r>
                        <a:rPr lang="en-US" dirty="0"/>
                        <a:t>95</a:t>
                      </a:r>
                    </a:p>
                  </a:txBody>
                  <a:tcPr/>
                </a:tc>
                <a:tc>
                  <a:txBody>
                    <a:bodyPr/>
                    <a:lstStyle/>
                    <a:p>
                      <a:r>
                        <a:rPr lang="en-US" dirty="0"/>
                        <a:t>453/(453+17)</a:t>
                      </a:r>
                    </a:p>
                  </a:txBody>
                  <a:tcPr/>
                </a:tc>
                <a:tc>
                  <a:txBody>
                    <a:bodyPr/>
                    <a:lstStyle/>
                    <a:p>
                      <a:r>
                        <a:rPr lang="en-US" dirty="0"/>
                        <a:t>7/(11 + 7)</a:t>
                      </a:r>
                    </a:p>
                  </a:txBody>
                  <a:tcPr/>
                </a:tc>
                <a:extLst>
                  <a:ext uri="{0D108BD9-81ED-4DB2-BD59-A6C34878D82A}">
                    <a16:rowId xmlns:a16="http://schemas.microsoft.com/office/drawing/2014/main" val="2835012966"/>
                  </a:ext>
                </a:extLst>
              </a:tr>
              <a:tr h="370840">
                <a:tc>
                  <a:txBody>
                    <a:bodyPr/>
                    <a:lstStyle/>
                    <a:p>
                      <a:r>
                        <a:rPr lang="en-US" dirty="0"/>
                        <a:t>2003</a:t>
                      </a:r>
                    </a:p>
                  </a:txBody>
                  <a:tcPr/>
                </a:tc>
                <a:tc>
                  <a:txBody>
                    <a:bodyPr/>
                    <a:lstStyle/>
                    <a:p>
                      <a:r>
                        <a:rPr lang="en-US" dirty="0"/>
                        <a:t>92</a:t>
                      </a:r>
                    </a:p>
                  </a:txBody>
                  <a:tcPr/>
                </a:tc>
                <a:tc>
                  <a:txBody>
                    <a:bodyPr/>
                    <a:lstStyle/>
                    <a:p>
                      <a:r>
                        <a:rPr lang="en-US" dirty="0"/>
                        <a:t>348/(348+13)</a:t>
                      </a:r>
                    </a:p>
                  </a:txBody>
                  <a:tcPr/>
                </a:tc>
                <a:tc>
                  <a:txBody>
                    <a:bodyPr/>
                    <a:lstStyle/>
                    <a:p>
                      <a:r>
                        <a:rPr lang="en-US" dirty="0"/>
                        <a:t>16/(14+16)</a:t>
                      </a:r>
                    </a:p>
                  </a:txBody>
                  <a:tcPr/>
                </a:tc>
                <a:extLst>
                  <a:ext uri="{0D108BD9-81ED-4DB2-BD59-A6C34878D82A}">
                    <a16:rowId xmlns:a16="http://schemas.microsoft.com/office/drawing/2014/main" val="2045637587"/>
                  </a:ext>
                </a:extLst>
              </a:tr>
              <a:tr h="370840">
                <a:tc>
                  <a:txBody>
                    <a:bodyPr/>
                    <a:lstStyle/>
                    <a:p>
                      <a:r>
                        <a:rPr lang="en-US" dirty="0"/>
                        <a:t>2004</a:t>
                      </a:r>
                    </a:p>
                  </a:txBody>
                  <a:tcPr/>
                </a:tc>
                <a:tc>
                  <a:txBody>
                    <a:bodyPr/>
                    <a:lstStyle/>
                    <a:p>
                      <a:r>
                        <a:rPr lang="en-US" dirty="0"/>
                        <a:t>90</a:t>
                      </a:r>
                    </a:p>
                  </a:txBody>
                  <a:tcPr/>
                </a:tc>
                <a:tc>
                  <a:txBody>
                    <a:bodyPr/>
                    <a:lstStyle/>
                    <a:p>
                      <a:r>
                        <a:rPr lang="en-US" dirty="0"/>
                        <a:t>324/(324+23)</a:t>
                      </a:r>
                    </a:p>
                  </a:txBody>
                  <a:tcPr/>
                </a:tc>
                <a:tc>
                  <a:txBody>
                    <a:bodyPr/>
                    <a:lstStyle/>
                    <a:p>
                      <a:r>
                        <a:rPr lang="en-US" dirty="0"/>
                        <a:t>10/11</a:t>
                      </a:r>
                    </a:p>
                  </a:txBody>
                  <a:tcPr/>
                </a:tc>
                <a:extLst>
                  <a:ext uri="{0D108BD9-81ED-4DB2-BD59-A6C34878D82A}">
                    <a16:rowId xmlns:a16="http://schemas.microsoft.com/office/drawing/2014/main" val="3457652444"/>
                  </a:ext>
                </a:extLst>
              </a:tr>
              <a:tr h="370840">
                <a:tc>
                  <a:txBody>
                    <a:bodyPr/>
                    <a:lstStyle/>
                    <a:p>
                      <a:r>
                        <a:rPr lang="en-US" dirty="0"/>
                        <a:t>2007</a:t>
                      </a:r>
                    </a:p>
                  </a:txBody>
                  <a:tcPr/>
                </a:tc>
                <a:tc>
                  <a:txBody>
                    <a:bodyPr/>
                    <a:lstStyle/>
                    <a:p>
                      <a:r>
                        <a:rPr lang="en-US" dirty="0"/>
                        <a:t>96</a:t>
                      </a:r>
                    </a:p>
                  </a:txBody>
                  <a:tcPr/>
                </a:tc>
                <a:tc>
                  <a:txBody>
                    <a:bodyPr/>
                    <a:lstStyle/>
                    <a:p>
                      <a:r>
                        <a:rPr lang="en-US" dirty="0"/>
                        <a:t>397/(397 + 2)</a:t>
                      </a:r>
                    </a:p>
                  </a:txBody>
                  <a:tcPr/>
                </a:tc>
                <a:tc>
                  <a:txBody>
                    <a:bodyPr/>
                    <a:lstStyle/>
                    <a:p>
                      <a:r>
                        <a:rPr lang="en-US" dirty="0"/>
                        <a:t>14/(14+7)</a:t>
                      </a:r>
                    </a:p>
                  </a:txBody>
                  <a:tcPr/>
                </a:tc>
                <a:extLst>
                  <a:ext uri="{0D108BD9-81ED-4DB2-BD59-A6C34878D82A}">
                    <a16:rowId xmlns:a16="http://schemas.microsoft.com/office/drawing/2014/main" val="3523642248"/>
                  </a:ext>
                </a:extLst>
              </a:tr>
              <a:tr h="370840">
                <a:tc>
                  <a:txBody>
                    <a:bodyPr/>
                    <a:lstStyle/>
                    <a:p>
                      <a:r>
                        <a:rPr lang="en-US" dirty="0"/>
                        <a:t>2017</a:t>
                      </a:r>
                    </a:p>
                  </a:txBody>
                  <a:tcPr/>
                </a:tc>
                <a:tc>
                  <a:txBody>
                    <a:bodyPr/>
                    <a:lstStyle/>
                    <a:p>
                      <a:r>
                        <a:rPr lang="en-US" dirty="0"/>
                        <a:t>96</a:t>
                      </a:r>
                    </a:p>
                  </a:txBody>
                  <a:tcPr/>
                </a:tc>
                <a:tc>
                  <a:txBody>
                    <a:bodyPr/>
                    <a:lstStyle/>
                    <a:p>
                      <a:r>
                        <a:rPr lang="en-US" dirty="0"/>
                        <a:t>412/(412 + 8)</a:t>
                      </a:r>
                    </a:p>
                  </a:txBody>
                  <a:tcPr/>
                </a:tc>
                <a:tc>
                  <a:txBody>
                    <a:bodyPr/>
                    <a:lstStyle/>
                    <a:p>
                      <a:r>
                        <a:rPr lang="en-US" dirty="0"/>
                        <a:t>9/(9+8)</a:t>
                      </a:r>
                    </a:p>
                  </a:txBody>
                  <a:tcPr/>
                </a:tc>
                <a:extLst>
                  <a:ext uri="{0D108BD9-81ED-4DB2-BD59-A6C34878D82A}">
                    <a16:rowId xmlns:a16="http://schemas.microsoft.com/office/drawing/2014/main" val="600991188"/>
                  </a:ext>
                </a:extLst>
              </a:tr>
            </a:tbl>
          </a:graphicData>
        </a:graphic>
      </p:graphicFrame>
      <p:sp>
        <p:nvSpPr>
          <p:cNvPr id="4" name="Rectangle 3">
            <a:extLst>
              <a:ext uri="{FF2B5EF4-FFF2-40B4-BE49-F238E27FC236}">
                <a16:creationId xmlns:a16="http://schemas.microsoft.com/office/drawing/2014/main" id="{51C43E14-434E-4E11-89BA-096E0BFD6625}"/>
              </a:ext>
            </a:extLst>
          </p:cNvPr>
          <p:cNvSpPr/>
          <p:nvPr/>
        </p:nvSpPr>
        <p:spPr>
          <a:xfrm>
            <a:off x="4770853" y="3275232"/>
            <a:ext cx="1851888" cy="338554"/>
          </a:xfrm>
          <a:prstGeom prst="rect">
            <a:avLst/>
          </a:prstGeom>
        </p:spPr>
        <p:txBody>
          <a:bodyPr wrap="square">
            <a:spAutoFit/>
          </a:bodyPr>
          <a:lstStyle/>
          <a:p>
            <a:r>
              <a:rPr lang="en-US" sz="1600" dirty="0"/>
              <a:t>For Mato Grosso</a:t>
            </a:r>
          </a:p>
        </p:txBody>
      </p:sp>
    </p:spTree>
    <p:extLst>
      <p:ext uri="{BB962C8B-B14F-4D97-AF65-F5344CB8AC3E}">
        <p14:creationId xmlns:p14="http://schemas.microsoft.com/office/powerpoint/2010/main" val="1231957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18B646-D6DD-4961-81EA-DD682F0D85A6}"/>
              </a:ext>
            </a:extLst>
          </p:cNvPr>
          <p:cNvSpPr/>
          <p:nvPr/>
        </p:nvSpPr>
        <p:spPr>
          <a:xfrm>
            <a:off x="0" y="0"/>
            <a:ext cx="10493406" cy="5078313"/>
          </a:xfrm>
          <a:prstGeom prst="rect">
            <a:avLst/>
          </a:prstGeom>
        </p:spPr>
        <p:txBody>
          <a:bodyPr wrap="square">
            <a:spAutoFit/>
          </a:bodyPr>
          <a:lstStyle/>
          <a:p>
            <a:r>
              <a:rPr lang="en-US" dirty="0"/>
              <a:t>Planet image selection</a:t>
            </a:r>
          </a:p>
          <a:p>
            <a:endParaRPr lang="en-US" dirty="0"/>
          </a:p>
          <a:p>
            <a:pPr marL="285750" indent="-285750">
              <a:buFontTx/>
              <a:buChar char="-"/>
            </a:pPr>
            <a:r>
              <a:rPr lang="en-US" dirty="0"/>
              <a:t>Want images that are definitely on soy</a:t>
            </a:r>
          </a:p>
          <a:p>
            <a:pPr marL="285750" indent="-285750">
              <a:buFontTx/>
              <a:buChar char="-"/>
            </a:pPr>
            <a:r>
              <a:rPr lang="en-US" dirty="0"/>
              <a:t>Want images in </a:t>
            </a:r>
            <a:r>
              <a:rPr lang="en-US" dirty="0" err="1"/>
              <a:t>Matopiba</a:t>
            </a:r>
            <a:r>
              <a:rPr lang="en-US" dirty="0"/>
              <a:t>, in places with very heterogeneous fields, single and double cropped</a:t>
            </a:r>
          </a:p>
          <a:p>
            <a:pPr marL="285750" indent="-285750">
              <a:buFontTx/>
              <a:buChar char="-"/>
            </a:pPr>
            <a:r>
              <a:rPr lang="en-US" dirty="0"/>
              <a:t>Want images over multiple years with high temporal resolution</a:t>
            </a:r>
          </a:p>
          <a:p>
            <a:pPr marL="285750" indent="-285750">
              <a:buFontTx/>
              <a:buChar char="-"/>
            </a:pPr>
            <a:endParaRPr lang="en-US" dirty="0"/>
          </a:p>
          <a:p>
            <a:pPr marL="285750" indent="-285750">
              <a:buFontTx/>
              <a:buChar char="-"/>
            </a:pPr>
            <a:endParaRPr lang="en-US" dirty="0"/>
          </a:p>
          <a:p>
            <a:pPr marL="285750" indent="-285750">
              <a:buFontTx/>
              <a:buChar char="-"/>
            </a:pPr>
            <a:r>
              <a:rPr lang="en-US" dirty="0"/>
              <a:t>First set of images: select polygons from </a:t>
            </a:r>
            <a:r>
              <a:rPr lang="en-US" dirty="0" err="1"/>
              <a:t>Matopiba</a:t>
            </a:r>
            <a:r>
              <a:rPr lang="en-US" dirty="0"/>
              <a:t> survey because we know there’s soy in those polygons</a:t>
            </a:r>
          </a:p>
          <a:p>
            <a:pPr marL="742950" lvl="1" indent="-285750">
              <a:buFontTx/>
              <a:buChar char="-"/>
            </a:pPr>
            <a:r>
              <a:rPr lang="en-US" dirty="0"/>
              <a:t>that contain only soy (according to Jake’s map); no other </a:t>
            </a:r>
            <a:r>
              <a:rPr lang="en-US" dirty="0" err="1"/>
              <a:t>agri</a:t>
            </a:r>
            <a:endParaRPr lang="en-US" dirty="0"/>
          </a:p>
          <a:p>
            <a:pPr marL="742950" lvl="1" indent="-285750">
              <a:buFontTx/>
              <a:buChar char="-"/>
            </a:pPr>
            <a:r>
              <a:rPr lang="en-US" dirty="0"/>
              <a:t>2013 to 2016</a:t>
            </a:r>
          </a:p>
          <a:p>
            <a:pPr marL="742950" lvl="1" indent="-285750">
              <a:buFontTx/>
              <a:buChar char="-"/>
            </a:pPr>
            <a:r>
              <a:rPr lang="en-US" dirty="0"/>
              <a:t>High temporal resolution</a:t>
            </a:r>
          </a:p>
          <a:p>
            <a:pPr marL="742950" lvl="1" indent="-285750">
              <a:buFontTx/>
              <a:buChar char="-"/>
            </a:pPr>
            <a:r>
              <a:rPr lang="en-US" dirty="0"/>
              <a:t>Chosen </a:t>
            </a:r>
            <a:r>
              <a:rPr lang="en-US" dirty="0" err="1"/>
              <a:t>Matopiba</a:t>
            </a:r>
            <a:r>
              <a:rPr lang="en-US" dirty="0"/>
              <a:t> polys (plus one hand drawn over large soy area):</a:t>
            </a:r>
          </a:p>
          <a:p>
            <a:pPr marL="1200150" lvl="2" indent="-285750">
              <a:buFontTx/>
              <a:buChar char="-"/>
            </a:pPr>
            <a:r>
              <a:rPr lang="en-US" dirty="0"/>
              <a:t>COD-IMOVEL = PI-2208908-F1596ADFF5024F9888CFAC4F2920F1DF</a:t>
            </a:r>
          </a:p>
          <a:p>
            <a:pPr marL="1200150" lvl="2" indent="-285750">
              <a:buFontTx/>
              <a:buChar char="-"/>
            </a:pPr>
            <a:r>
              <a:rPr lang="en-US" dirty="0"/>
              <a:t>COD-IMOVEL = MA-2112001-0717432755244F11959BCC742EE519DF</a:t>
            </a:r>
          </a:p>
          <a:p>
            <a:pPr marL="1200150" lvl="2" indent="-285750">
              <a:buFontTx/>
              <a:buChar char="-"/>
            </a:pPr>
            <a:r>
              <a:rPr lang="en-US" dirty="0"/>
              <a:t>COD-IMOVEL = BA-2928901-87522FFA491C4974A534FF292712263C</a:t>
            </a:r>
          </a:p>
          <a:p>
            <a:pPr marL="742950" lvl="1" indent="-285750">
              <a:buFontTx/>
              <a:buChar char="-"/>
            </a:pPr>
            <a:r>
              <a:rPr lang="en-US" dirty="0"/>
              <a:t>Export areas as </a:t>
            </a:r>
            <a:r>
              <a:rPr lang="en-US" dirty="0" err="1"/>
              <a:t>shp</a:t>
            </a:r>
            <a:r>
              <a:rPr lang="en-US" dirty="0"/>
              <a:t> files to GEE Drive Planet Labs Imagery/</a:t>
            </a:r>
            <a:r>
              <a:rPr lang="en-US" dirty="0" err="1"/>
              <a:t>shp_for_planet_selection</a:t>
            </a:r>
            <a:r>
              <a:rPr lang="en-US" dirty="0"/>
              <a:t> and load into Planet</a:t>
            </a:r>
          </a:p>
          <a:p>
            <a:pPr marL="742950" lvl="1" indent="-285750">
              <a:buFontTx/>
              <a:buChar char="-"/>
            </a:pPr>
            <a:r>
              <a:rPr lang="en-US" dirty="0"/>
              <a:t>Look up how to connect Planet and GEE</a:t>
            </a:r>
          </a:p>
        </p:txBody>
      </p:sp>
    </p:spTree>
    <p:extLst>
      <p:ext uri="{BB962C8B-B14F-4D97-AF65-F5344CB8AC3E}">
        <p14:creationId xmlns:p14="http://schemas.microsoft.com/office/powerpoint/2010/main" val="818127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3496235" y="2599765"/>
            <a:ext cx="5050481" cy="461665"/>
          </a:xfrm>
          <a:prstGeom prst="rect">
            <a:avLst/>
          </a:prstGeom>
          <a:noFill/>
        </p:spPr>
        <p:txBody>
          <a:bodyPr wrap="none" rtlCol="0">
            <a:spAutoFit/>
          </a:bodyPr>
          <a:lstStyle/>
          <a:p>
            <a:r>
              <a:rPr lang="en-US" sz="2400" dirty="0"/>
              <a:t>Land Cover Classification (center pivot)</a:t>
            </a:r>
          </a:p>
        </p:txBody>
      </p:sp>
    </p:spTree>
    <p:extLst>
      <p:ext uri="{BB962C8B-B14F-4D97-AF65-F5344CB8AC3E}">
        <p14:creationId xmlns:p14="http://schemas.microsoft.com/office/powerpoint/2010/main" val="25641436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3993</TotalTime>
  <Words>3616</Words>
  <Application>Microsoft Office PowerPoint</Application>
  <PresentationFormat>Widescreen</PresentationFormat>
  <Paragraphs>351</Paragraphs>
  <Slides>28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Calibri</vt:lpstr>
      <vt:lpstr>Calibri Light</vt:lpstr>
      <vt:lpstr>Office Theme</vt:lpstr>
      <vt:lpstr>Land cover map center pivot trials planet labs imagery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 cover map</dc:title>
  <dc:creator>MsMonkey</dc:creator>
  <cp:lastModifiedBy>MsMonkey</cp:lastModifiedBy>
  <cp:revision>182</cp:revision>
  <dcterms:created xsi:type="dcterms:W3CDTF">2019-01-21T19:25:17Z</dcterms:created>
  <dcterms:modified xsi:type="dcterms:W3CDTF">2019-01-31T23:57:23Z</dcterms:modified>
</cp:coreProperties>
</file>